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08" r:id="rId4"/>
    <p:sldId id="309" r:id="rId5"/>
    <p:sldId id="329" r:id="rId6"/>
    <p:sldId id="330" r:id="rId7"/>
    <p:sldId id="331" r:id="rId8"/>
    <p:sldId id="345" r:id="rId9"/>
    <p:sldId id="310" r:id="rId10"/>
    <p:sldId id="316" r:id="rId11"/>
    <p:sldId id="334" r:id="rId12"/>
    <p:sldId id="335" r:id="rId13"/>
    <p:sldId id="336" r:id="rId14"/>
    <p:sldId id="337" r:id="rId15"/>
    <p:sldId id="338" r:id="rId16"/>
    <p:sldId id="339" r:id="rId17"/>
    <p:sldId id="312" r:id="rId18"/>
    <p:sldId id="313" r:id="rId19"/>
    <p:sldId id="314" r:id="rId20"/>
    <p:sldId id="315" r:id="rId21"/>
    <p:sldId id="326" r:id="rId22"/>
    <p:sldId id="327" r:id="rId23"/>
    <p:sldId id="340" r:id="rId24"/>
    <p:sldId id="328" r:id="rId25"/>
    <p:sldId id="320" r:id="rId26"/>
    <p:sldId id="342" r:id="rId27"/>
    <p:sldId id="343" r:id="rId28"/>
    <p:sldId id="344" r:id="rId29"/>
    <p:sldId id="348" r:id="rId30"/>
    <p:sldId id="319" r:id="rId31"/>
    <p:sldId id="349" r:id="rId32"/>
    <p:sldId id="346" r:id="rId33"/>
    <p:sldId id="325" r:id="rId34"/>
    <p:sldId id="262" r:id="rId35"/>
    <p:sldId id="259" r:id="rId36"/>
    <p:sldId id="260" r:id="rId37"/>
  </p:sldIdLst>
  <p:sldSz cx="12192000" cy="6858000"/>
  <p:notesSz cx="6797675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F233BB38-1FC5-44F4-9A8A-BDABDC0ED2FF}">
          <p14:sldIdLst>
            <p14:sldId id="293"/>
            <p14:sldId id="308"/>
            <p14:sldId id="309"/>
            <p14:sldId id="329"/>
            <p14:sldId id="330"/>
            <p14:sldId id="331"/>
            <p14:sldId id="345"/>
            <p14:sldId id="310"/>
            <p14:sldId id="316"/>
            <p14:sldId id="334"/>
            <p14:sldId id="335"/>
            <p14:sldId id="336"/>
            <p14:sldId id="337"/>
            <p14:sldId id="338"/>
            <p14:sldId id="339"/>
            <p14:sldId id="312"/>
            <p14:sldId id="313"/>
            <p14:sldId id="314"/>
            <p14:sldId id="315"/>
            <p14:sldId id="326"/>
            <p14:sldId id="327"/>
            <p14:sldId id="340"/>
            <p14:sldId id="328"/>
            <p14:sldId id="320"/>
            <p14:sldId id="342"/>
            <p14:sldId id="343"/>
            <p14:sldId id="344"/>
            <p14:sldId id="348"/>
          </p14:sldIdLst>
        </p14:section>
        <p14:section name="Et sa loi d'application" id="{A6D9ECBD-B253-4DAA-88DF-4B23ACA039D1}">
          <p14:sldIdLst>
            <p14:sldId id="319"/>
            <p14:sldId id="349"/>
            <p14:sldId id="346"/>
            <p14:sldId id="325"/>
            <p14:sldId id="262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27FEEA-E9B4-5F09-240E-7CB35C87D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F84848-43C4-91E5-0BDF-FFCAB5383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598A48-4391-A688-110C-34B9566A5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3042CD-CD8D-8E53-7CCF-C1D65A21A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EE46CD-3984-6F34-26AD-B250E6EE4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89737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4B081-5E43-C5AA-C21D-E63025042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454FA0-FBD7-9910-135D-81080D12E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332E98-A4ED-9288-B0D6-C9D3EBF2B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8D2F4C-689E-5686-6B7F-115F66E06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6D216B-E897-C616-B8A8-AE3C677F4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390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766773-B916-4ED2-1535-B957F0087A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11F9C3B-9621-F5BE-1CA2-F1EAB18A0A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CA1141-3D20-ED9E-97F6-CFFAE7D6E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A68FDD-CAB3-7101-AE08-50FFDEE3F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3ADB76-BE84-4270-103D-D763B185F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23357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B06490-9C75-BAB4-DBF1-BB97EBA78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4D83DC6-92EF-16A4-361D-FCA7F5A5E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C9A648-5522-3744-9689-A611FA653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BBE29F-36BE-000A-CD91-2945E9FCF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C0715C-829A-9E90-A196-1CF14798C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88937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F357E1-3370-D258-AC89-23C74474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67D8548-D526-830C-31A0-D0D850D4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0143A1E-02E7-1E48-A8A4-27F32029D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4A54B33-7879-B2B9-E7E7-BF124D674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19358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301EBD-D9E1-7A7B-5B0D-96DE5E1C8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77D409-4C72-71D9-CC48-7FDC3772A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4B13C2-3AB7-C5E7-4E30-96B11970F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764B98-0CEC-064D-4B66-4B20F669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E17E17-2142-B537-32D4-FC8769ACE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13060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6BC915-A7F1-01C2-8A39-AEEA2ECD2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7CCEAC-40D2-183A-195E-E534B247F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298694-48FB-C4B9-4922-E3015EEC7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F3DAEF-3E26-269D-DC31-CED88E8EE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DDAB8B-EB7F-00DD-7C84-F5A960F46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0842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3394BB-F495-99D2-EDD7-AD716B518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49BC68-7A90-2436-E75A-AC38D4DD36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1BA3041-FF96-38EF-B530-94DA08E51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84022B-B120-660E-C0D4-1F9279B5C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7702CD-BC76-17F1-2E56-BD1DECE4B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B41C1E-256A-4556-316B-D52327530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298234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85DAD2-DA28-39D6-2E09-34571FF9B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46D808-F7F4-714E-138A-4C9CB77AA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18A93B-66A5-C9D1-1604-D8AEB774B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5E088F9-8FD2-84FA-05E7-C39D32887C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C774F85-8F28-81C0-031B-42487E9F42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01ECD27-70A2-E88D-AE76-9A51E791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ED98600-2FCD-4D02-C8BC-FE276B7C5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251CAB-D4BC-951E-4651-F5FBB8C93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00134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FB6456-3906-B938-5290-F1DE5C13A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54E1DE2-F946-FF1D-CAD2-28218C2A7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C20E00-793D-C002-909C-09961046E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8DE1FB-BD9D-250D-309B-B3CFE5A4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620414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7EEB73B-2BE7-41C3-E972-D0C0809F2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5B16060-215C-2D57-6226-EDA5263D5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6A1FC5-D5AD-F35E-65BA-E081FD6A0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9398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8AE8D9-7BE1-C043-31DB-0F3D02236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3B9F34-8C54-5315-FE94-65D31588D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03CE98-1726-AEF4-25C3-9F00CA7CB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0A44B5-A071-CF98-6C18-AE0E9F89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9E9404-DD3D-8E17-225C-4563D37CB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5632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FEB164-D1BB-B41E-6921-809A27AAD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A0A353-1DE3-9B93-00CD-226AFE997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D2EFF90-93C9-85B7-4DE8-EEAEE50F3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18895C-C6F3-382F-8054-2BA2A7843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3D9AE2-CCAA-14E7-08B2-4655301EA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4DA4C0-65C3-BB8F-3B70-4276F3E2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909128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D59CC5-CE0F-19E3-CB3A-435E3837E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B7A0768-359A-AA11-427B-FD61D95053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B59B79-0E15-E6E4-20C4-06BA2BA54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39450E-1D18-F1FE-1BD3-BDFED7A38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33C9C87-86E4-BEAB-FD56-FBD1CAE7D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B33303-E0A7-9F8C-E0FE-1145844A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22199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A2F5AA-1475-E3F7-A36C-63ADA3EDF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4A2F0CE-0053-29E7-386D-E1ED80073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5E4AE8-898A-E54A-AAEF-DC13E5D14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DA32BA-6AFA-CF2A-F004-670441DF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5A35E9-B0F9-B73C-284D-34353895B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511263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71C5AB8-4039-75DE-8ABF-579CACA22B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491F6B1-08C5-EC60-E995-9D364DE7A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9D2CEC-2CCE-1EDA-BC1D-AD2778BAF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8D57E2-AD48-5BFB-616F-0AD9EBBFE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4A4F05-7A2B-300A-1028-E5F0C60E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041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03E307-8874-2D5B-309A-C6BF1C1FA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89BD38-3D84-22B6-B9AE-0D768E425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224952-0B79-9687-390A-190D7C1B4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C3793F-0353-C70D-36E4-B3E318793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A06D3A-2A61-B1A7-9429-DB29142A8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70018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D3D75B-0E7B-3AC1-448F-59A86B6FA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972828-8672-A5EE-168B-8657422399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A8D240-F63C-F23D-1BC9-8F54B468F5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105F30-7E16-355A-7311-35EDC6DDC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56820C-5F17-8C68-B245-A302C11BA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D8857B-572A-2668-B75D-B514BD4F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86624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A007FB-2BFB-EE31-31EA-8BC4F0F09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2FC6FB-20A7-66EF-A566-40344D7A4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B1BA523-E8C0-69B3-C68A-75B6A060D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B27A9DC-52B5-5871-C5BE-95C268C2F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296EA50-238C-B4A2-DF03-8BB2916E58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15A66E4-2CA8-785C-A2E6-BBC5079B2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576F517-39C2-80AD-895E-AD7EA69B0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48FBF05-BD5E-FD1B-0A55-05FEA09F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53279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E29F9B-F072-DD4F-CF5A-101F2EB35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8F4A815-B278-8C4C-7BA1-90EEC07EC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77AC30-9A77-3584-0D7F-BBC17AFE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499D7D-BE68-10B1-62C7-0202B5C01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102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201AF69-9CCD-C3B7-1C9A-6336E4D00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E2C254F-A9AD-F87E-0FCF-BAEA5DDA6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E4A44E-B81F-4998-D572-265048961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2404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71695C-94E4-6613-527F-2B43B661A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B42E3D-6353-E5ED-6588-D9903B8AC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C25816-8954-3783-074F-E337FD106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3527DB-BFAA-0A81-AC5E-9024E1A6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FE55BC-C507-2E84-9AFE-D3A5AE52B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2633D0-C262-2BB2-6A60-C49B1AC3A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10858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2D212B-6253-0F06-A31E-C71E7ADFC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84DC86E-F5DF-554E-435E-3FBED501FC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695948-0D65-714D-C789-3A714D8A1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8D38F9-C605-B116-AC28-B6CA7CAD4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FCDD64-FD39-62DB-B99B-EDA89FE02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6D7C4C-505B-46C7-ACEF-D4A3D4E7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65977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E15F6C-69EE-0924-F25D-247E3678C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2F2AA5-7385-8724-3EE6-946D32C37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DDE0B7-C698-AB0C-662D-1C9F2AC3B0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155D5-31FC-4DD6-A0C9-F86389C27F07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4D7C61-E246-D1AF-4C06-6DFD89387C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0CC9E9-F41C-5F34-373D-C752F18EE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B2B86-9C36-41DB-B781-1D2730BA72E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98861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539F99D-3504-5517-E312-0FC53CCE2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68353B-539D-72FA-125D-C26406ECA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7FA93A-5559-5BF2-4E81-BCF2EC468B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6CCD27-C829-47CC-AC99-869F145E5F2F}" type="datetimeFigureOut">
              <a:rPr lang="fr-CH" smtClean="0"/>
              <a:t>27.04.2026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8B298A-9B5A-AA99-CAD7-856718A35B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5FFF5F-FD1D-8F28-730A-2FFD634C59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96F94D-500D-4D98-8208-7FB7E0266BEC}" type="slidenum">
              <a:rPr lang="fr-CH" smtClean="0"/>
              <a:t>‹N°›</a:t>
            </a:fld>
            <a:endParaRPr lang="fr-CH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7CACD51-0F3E-1547-D4B0-3689A5321651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463061" y="6409992"/>
            <a:ext cx="695877" cy="41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9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xl.cefan.ulaval.ca/EtatsNsouverains/fribourg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E724E4-4DC5-3C9C-9D7B-16D8730DDA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3397" y="767752"/>
            <a:ext cx="9144000" cy="519211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H" sz="4000" b="1" spc="3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</a:rPr>
              <a:t>Comment définir la ou les langues officielles d’une commune et quelles en sont les conséquences ?</a:t>
            </a:r>
            <a:br>
              <a:rPr lang="fr-CH" sz="4600" b="1" spc="3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</a:rPr>
            </a:br>
            <a:r>
              <a:rPr lang="fr-CH" sz="3100" b="1" spc="3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</a:rPr>
              <a:t>L’exemple du canton bilingue de Fribourg</a:t>
            </a:r>
            <a:b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b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b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br>
              <a:rPr lang="de-DE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r>
              <a:rPr lang="de-DE" sz="1800" spc="300" dirty="0">
                <a:solidFill>
                  <a:srgbClr val="666666"/>
                </a:solidFill>
                <a:latin typeface="+mn-lt"/>
                <a:ea typeface="+mn-ea"/>
              </a:rPr>
              <a:t>Alexandre Papaux</a:t>
            </a:r>
            <a:br>
              <a:rPr lang="de-DE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  <a:t>Conférence de l’Association Défense du français</a:t>
            </a:r>
            <a:b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  <a:t>Yverdon-les-Bains, le 14 mars 2026</a:t>
            </a:r>
          </a:p>
        </p:txBody>
      </p:sp>
    </p:spTree>
    <p:extLst>
      <p:ext uri="{BB962C8B-B14F-4D97-AF65-F5344CB8AC3E}">
        <p14:creationId xmlns:p14="http://schemas.microsoft.com/office/powerpoint/2010/main" val="4255579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C8061-708A-195D-D3B3-6B020DFED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C43E6C-017E-B950-2587-EB4832AF6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Constitutions cantonales romandes avec une seule langue officielle (</a:t>
            </a:r>
            <a:r>
              <a:rPr lang="fr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y.c</a:t>
            </a:r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pour les communes)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10187A-690A-AAAE-279E-846FDAE4B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37520" cy="486778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Constitution du canton de Vaud du 14 </a:t>
            </a:r>
            <a:r>
              <a:rPr lang="en-US" sz="22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avril</a:t>
            </a:r>
            <a:r>
              <a:rPr lang="en-US" sz="22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2003</a:t>
            </a:r>
          </a:p>
          <a:p>
            <a:pPr marL="0" indent="0">
              <a:buNone/>
            </a:pPr>
            <a:r>
              <a:rPr lang="fr-CH" sz="19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3 Langue officielle</a:t>
            </a:r>
          </a:p>
          <a:p>
            <a:pPr marL="0" indent="0">
              <a:buNone/>
            </a:pPr>
            <a:r>
              <a:rPr lang="fr-CH" sz="19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fr-CH" sz="19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 langue officielle du canton est le français.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200" b="1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Constitution de la République et canton de Genève du 14 </a:t>
            </a:r>
            <a:r>
              <a:rPr lang="en-US" sz="22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octobre</a:t>
            </a:r>
            <a:r>
              <a:rPr lang="en-US" sz="22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2012</a:t>
            </a:r>
          </a:p>
          <a:p>
            <a:pPr marL="0" indent="0">
              <a:buNone/>
            </a:pPr>
            <a:r>
              <a:rPr lang="fr-CH" sz="19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5 Langue</a:t>
            </a:r>
          </a:p>
          <a:p>
            <a:pPr marL="0" indent="0">
              <a:buNone/>
            </a:pPr>
            <a:r>
              <a:rPr lang="fr-CH" sz="19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fr-CH" sz="19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 langue officielle est le français.</a:t>
            </a:r>
          </a:p>
          <a:p>
            <a:pPr marL="0" indent="0">
              <a:buNone/>
            </a:pPr>
            <a:r>
              <a:rPr lang="fr-CH" sz="19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fr-CH" sz="19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L’Etat promeut l’apprentissage et l’usage de la langue française. Il en assure la défense.</a:t>
            </a:r>
          </a:p>
          <a:p>
            <a:pPr marL="0" indent="0">
              <a:buNone/>
            </a:pPr>
            <a:endParaRPr lang="fr-CH" sz="2200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Constitution de la République et canton de Neuchâtel du 24 </a:t>
            </a:r>
            <a:r>
              <a:rPr lang="en-US" sz="22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septembre</a:t>
            </a:r>
            <a:r>
              <a:rPr lang="en-US" sz="22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2000</a:t>
            </a:r>
          </a:p>
          <a:p>
            <a:pPr marL="0" indent="0">
              <a:buNone/>
            </a:pPr>
            <a:r>
              <a:rPr lang="fr-CH" sz="19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4 Langue officielle</a:t>
            </a:r>
          </a:p>
          <a:p>
            <a:pPr marL="0" indent="0">
              <a:buNone/>
            </a:pPr>
            <a:r>
              <a:rPr lang="fr-CH" sz="19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langue officielle du canton est le français.</a:t>
            </a:r>
          </a:p>
          <a:p>
            <a:pPr marL="0" indent="0">
              <a:buNone/>
            </a:pPr>
            <a:endParaRPr lang="fr-CH" sz="2400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b="1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084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3B13B-92F9-AD12-6339-259BD468B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60A19B-CB8D-8FF3-0573-F5D9577C1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Constitutions cantonales romandes avec une seule langue officielle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BD03C6-8825-665F-B6C1-FBA89DD38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1221598" cy="50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Constitution de la République et canton du Jura du 20 mars 1977</a:t>
            </a:r>
          </a:p>
          <a:p>
            <a:pPr marL="0" indent="0">
              <a:buNone/>
            </a:pP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3 Langue</a:t>
            </a:r>
          </a:p>
          <a:p>
            <a:pPr marL="0" indent="0">
              <a:buNone/>
            </a:pP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français est la langue nationale et officielle de la République et Canton du Jura.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b="1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Loi </a:t>
            </a:r>
            <a:r>
              <a:rPr lang="en-US" sz="20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cantonale</a:t>
            </a: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jurassienne</a:t>
            </a: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du 17 </a:t>
            </a:r>
            <a:r>
              <a:rPr lang="en-US" sz="20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novembre</a:t>
            </a:r>
            <a:endParaRPr lang="en-US" sz="2000" b="1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2010 </a:t>
            </a:r>
            <a:r>
              <a:rPr lang="en-US" sz="20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concernant</a:t>
            </a: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l’usage</a:t>
            </a: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la langue</a:t>
            </a:r>
          </a:p>
          <a:p>
            <a:pPr marL="0" indent="0">
              <a:buNone/>
            </a:pP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Française (extraits)</a:t>
            </a:r>
          </a:p>
          <a:p>
            <a:pPr marL="0" indent="0">
              <a:buNone/>
            </a:pPr>
            <a:endParaRPr lang="en-US" sz="2000" b="1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4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9 al. 2 </a:t>
            </a:r>
            <a:r>
              <a:rPr lang="en-US" sz="14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lettre</a:t>
            </a:r>
            <a:r>
              <a:rPr lang="en-US" sz="14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Loi du 17.11.2010:</a:t>
            </a:r>
          </a:p>
          <a:p>
            <a:pPr marL="0" indent="0">
              <a:buNone/>
            </a:pPr>
            <a:r>
              <a:rPr lang="en-US" sz="14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14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L’État</a:t>
            </a:r>
            <a:r>
              <a:rPr lang="en-US" sz="14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] ….. </a:t>
            </a:r>
            <a:r>
              <a:rPr lang="en-US" sz="14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suscite</a:t>
            </a:r>
            <a:r>
              <a:rPr lang="en-US" sz="14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spc="300" dirty="0" err="1">
                <a:solidFill>
                  <a:srgbClr val="66666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l’amour</a:t>
            </a:r>
            <a:r>
              <a:rPr lang="en-US" sz="1400" spc="300" dirty="0">
                <a:solidFill>
                  <a:srgbClr val="66666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la langue </a:t>
            </a:r>
          </a:p>
          <a:p>
            <a:pPr marL="0" indent="0">
              <a:buNone/>
            </a:pPr>
            <a:r>
              <a:rPr lang="en-US" sz="1400" spc="300" dirty="0">
                <a:solidFill>
                  <a:srgbClr val="66666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française.</a:t>
            </a:r>
            <a:endParaRPr lang="fr-CH" sz="1400" spc="300" dirty="0">
              <a:solidFill>
                <a:srgbClr val="666666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b="1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B2E9DEB-3741-3749-AADE-8C60070FF6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35" r="8497"/>
          <a:stretch>
            <a:fillRect/>
          </a:stretch>
        </p:blipFill>
        <p:spPr>
          <a:xfrm>
            <a:off x="7315200" y="2972784"/>
            <a:ext cx="4744598" cy="3885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468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5C6BE-6EDA-41F7-F34B-3CB910388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D10B5C-D860-72DB-1658-AE5FD6B24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Constitutions cantonales avec deux langues officielles (application du principe de la territorialité des langues)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D4B4D2-DDD4-E5CD-22C4-479C77E3F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37520" cy="4867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Constitution du Valais du 8 mars 1907</a:t>
            </a:r>
          </a:p>
          <a:p>
            <a:pPr marL="0" indent="0">
              <a:buNone/>
            </a:pP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12</a:t>
            </a:r>
          </a:p>
          <a:p>
            <a:pPr marL="0" indent="0">
              <a:buNone/>
            </a:pPr>
            <a:r>
              <a:rPr lang="fr-CH" sz="18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 langue française et la langue allemande sont déclarées nationales.</a:t>
            </a:r>
          </a:p>
          <a:p>
            <a:pPr marL="0" indent="0">
              <a:buNone/>
            </a:pPr>
            <a:r>
              <a:rPr lang="fr-CH" sz="18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L’Egalité de traitement entre les deux langues doit être observées dans la législation.</a:t>
            </a:r>
          </a:p>
          <a:p>
            <a:pPr marL="0" indent="0">
              <a:buNone/>
            </a:pPr>
            <a:endParaRPr lang="fr-CH" sz="2200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Constitution du canton de Berne</a:t>
            </a:r>
          </a:p>
          <a:p>
            <a:pPr marL="0" indent="0">
              <a:buNone/>
            </a:pP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6 </a:t>
            </a:r>
            <a:r>
              <a:rPr lang="en-US" sz="20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juin</a:t>
            </a: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1993</a:t>
            </a:r>
          </a:p>
          <a:p>
            <a:pPr marL="0" indent="0">
              <a:buNone/>
            </a:pPr>
            <a:endParaRPr lang="fr-CH" sz="2400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b="1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Espace réservé du contenu 8">
            <a:extLst>
              <a:ext uri="{FF2B5EF4-FFF2-40B4-BE49-F238E27FC236}">
                <a16:creationId xmlns:a16="http://schemas.microsoft.com/office/drawing/2014/main" id="{C7665C64-A7F3-A619-3EAE-39A4C464A9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650" y="3708831"/>
            <a:ext cx="4148150" cy="314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969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3AC60-7D19-156C-296C-A16CB0973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3BC555-7AE7-5F5B-B878-6221D1AF1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Constitutions cantonales avec deux langues officielles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C12DEF-287D-7395-1125-54DC915BA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37520" cy="4867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langue officielle des communes valaisannes et </a:t>
            </a:r>
            <a:r>
              <a:rPr lang="en-US" sz="22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bernoises</a:t>
            </a:r>
            <a:endParaRPr lang="en-US" sz="2200" b="1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200" b="1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langue officielle des communes valaisannes: </a:t>
            </a:r>
            <a:r>
              <a:rPr lang="fr-CH" sz="22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l’usage local tacite en application du principe de la territorialité des langues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(122 communes  état au 1.1.2026 dont aucune commune bilingue)</a:t>
            </a:r>
          </a:p>
          <a:p>
            <a:endParaRPr lang="fr-CH" sz="2200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langue officielle des communes bernoises est déterminée </a:t>
            </a:r>
            <a:r>
              <a:rPr lang="fr-CH" sz="22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 la Constitution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(art. 6 al. 3 ). Sur les 334 communes bernoises  (état au </a:t>
            </a:r>
            <a:r>
              <a:rPr lang="fr-CH" sz="22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1.1.2026) seules deux communes sont officiellement bilingues: Bienne/Biel et </a:t>
            </a:r>
            <a:r>
              <a:rPr lang="fr-CH" sz="22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Évilard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2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Macolin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r-CH" sz="22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Leubringen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2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Magglingen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CH" sz="2200" u="sng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 particuliers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de </a:t>
            </a:r>
            <a:r>
              <a:rPr lang="fr-CH" sz="22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Seehof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r-CH" sz="22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Élay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67 h. (91% germanophones), </a:t>
            </a:r>
            <a:r>
              <a:rPr lang="fr-CH" sz="22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Schelten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/La </a:t>
            </a:r>
            <a:r>
              <a:rPr lang="fr-CH" sz="22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Scheulte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30 h. (83%), Mont-Tramelan 100 h. (71%) et </a:t>
            </a:r>
            <a:r>
              <a:rPr lang="fr-CH" sz="22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Rebévelier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30 h. (67%) dans le Jura bernois.</a:t>
            </a:r>
          </a:p>
          <a:p>
            <a:pPr marL="0" indent="0">
              <a:buNone/>
            </a:pPr>
            <a:endParaRPr lang="fr-CH" sz="2400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b="1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048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AB778-C8B8-3CE2-B746-F165D687C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9354EB-0494-724D-55FA-DEA7A2267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IV. 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La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langue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française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dans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le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canton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de Fribourg</a:t>
            </a:r>
            <a:endParaRPr lang="fr-CH" sz="3000" b="1" spc="3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B5AB46-0F93-0BC4-BF3E-047CC8602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37520" cy="4867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2000" u="sng" spc="300" dirty="0">
                <a:solidFill>
                  <a:srgbClr val="666666"/>
                </a:solidFill>
              </a:rPr>
              <a:t>Quelques rappels </a:t>
            </a:r>
            <a:r>
              <a:rPr lang="fr-FR" sz="2000" spc="300" dirty="0">
                <a:solidFill>
                  <a:srgbClr val="666666"/>
                </a:solidFill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r-FR" sz="2000" spc="300" dirty="0">
              <a:solidFill>
                <a:srgbClr val="666666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fr-CH" sz="2000" b="1" spc="300" dirty="0">
                <a:solidFill>
                  <a:srgbClr val="666666"/>
                </a:solidFill>
              </a:rPr>
              <a:t>La Ville de Fribourg </a:t>
            </a:r>
            <a:r>
              <a:rPr lang="fr-CH" sz="2000" spc="300" dirty="0">
                <a:solidFill>
                  <a:srgbClr val="666666"/>
                </a:solidFill>
              </a:rPr>
              <a:t>est entrée </a:t>
            </a:r>
            <a:r>
              <a:rPr lang="fr-CH" sz="2000" b="1" spc="300" dirty="0">
                <a:solidFill>
                  <a:srgbClr val="666666"/>
                </a:solidFill>
              </a:rPr>
              <a:t>en 1481 </a:t>
            </a:r>
            <a:r>
              <a:rPr lang="fr-CH" sz="2000" spc="300" dirty="0">
                <a:solidFill>
                  <a:srgbClr val="666666"/>
                </a:solidFill>
              </a:rPr>
              <a:t>dans la Confédération de VIII cantons germanophones. </a:t>
            </a:r>
            <a:r>
              <a:rPr lang="fr-CH" sz="2000" b="1" spc="300" dirty="0">
                <a:solidFill>
                  <a:srgbClr val="666666"/>
                </a:solidFill>
              </a:rPr>
              <a:t>La reconnaissance du français comme langue officielle </a:t>
            </a:r>
            <a:r>
              <a:rPr lang="fr-CH" sz="2000" spc="300" dirty="0">
                <a:solidFill>
                  <a:srgbClr val="666666"/>
                </a:solidFill>
              </a:rPr>
              <a:t>est introduite dans la Constitution cantonale de </a:t>
            </a:r>
            <a:r>
              <a:rPr lang="fr-CH" sz="2000" b="1" spc="300" dirty="0">
                <a:solidFill>
                  <a:srgbClr val="666666"/>
                </a:solidFill>
              </a:rPr>
              <a:t>1831 après l’intégration de districts francophones (ex. </a:t>
            </a:r>
            <a:r>
              <a:rPr lang="fr-CH" sz="2000" b="1" spc="300" dirty="0" err="1">
                <a:solidFill>
                  <a:srgbClr val="666666"/>
                </a:solidFill>
              </a:rPr>
              <a:t>Veveyse</a:t>
            </a:r>
            <a:r>
              <a:rPr lang="fr-CH" sz="2000" b="1" spc="300" dirty="0">
                <a:solidFill>
                  <a:srgbClr val="666666"/>
                </a:solidFill>
              </a:rPr>
              <a:t>, Gruyère, </a:t>
            </a:r>
            <a:r>
              <a:rPr lang="fr-CH" sz="2000" b="1" spc="300" dirty="0" err="1">
                <a:solidFill>
                  <a:srgbClr val="666666"/>
                </a:solidFill>
              </a:rPr>
              <a:t>Glâne</a:t>
            </a:r>
            <a:r>
              <a:rPr lang="fr-CH" sz="2000" b="1" spc="300" dirty="0">
                <a:solidFill>
                  <a:srgbClr val="666666"/>
                </a:solidFill>
              </a:rPr>
              <a:t>, Broye)</a:t>
            </a:r>
            <a:r>
              <a:rPr lang="fr-CH" sz="2000" spc="300" dirty="0">
                <a:solidFill>
                  <a:srgbClr val="666666"/>
                </a:solidFill>
              </a:rPr>
              <a:t>. </a:t>
            </a:r>
          </a:p>
          <a:p>
            <a:pPr>
              <a:spcBef>
                <a:spcPts val="500"/>
              </a:spcBef>
            </a:pPr>
            <a:endParaRPr lang="fr-CH" sz="2000" spc="300" dirty="0">
              <a:solidFill>
                <a:srgbClr val="666666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fr-CH" sz="2000" spc="300" dirty="0">
                <a:solidFill>
                  <a:srgbClr val="666666"/>
                </a:solidFill>
              </a:rPr>
              <a:t>En 2024, </a:t>
            </a:r>
            <a:r>
              <a:rPr lang="fr-CH" sz="2000" b="1" spc="300" dirty="0">
                <a:solidFill>
                  <a:srgbClr val="666666"/>
                </a:solidFill>
              </a:rPr>
              <a:t>le canton de Fribourg comptait 341’537 habitants,</a:t>
            </a:r>
            <a:r>
              <a:rPr lang="fr-CH" sz="2000" spc="300" dirty="0">
                <a:solidFill>
                  <a:srgbClr val="666666"/>
                </a:solidFill>
              </a:rPr>
              <a:t> dont près de </a:t>
            </a:r>
            <a:r>
              <a:rPr lang="fr-CH" sz="2000" b="1" spc="300" dirty="0">
                <a:solidFill>
                  <a:srgbClr val="666666"/>
                </a:solidFill>
              </a:rPr>
              <a:t>70% de francophones </a:t>
            </a:r>
            <a:r>
              <a:rPr lang="fr-CH" sz="2000" spc="300" dirty="0">
                <a:solidFill>
                  <a:srgbClr val="666666"/>
                </a:solidFill>
              </a:rPr>
              <a:t>(68,7% ou 229'845 locuteurs), </a:t>
            </a:r>
            <a:r>
              <a:rPr lang="fr-CH" sz="2000" b="1" spc="300" dirty="0">
                <a:solidFill>
                  <a:srgbClr val="666666"/>
                </a:solidFill>
              </a:rPr>
              <a:t>25% environ de germanophones</a:t>
            </a:r>
            <a:r>
              <a:rPr lang="fr-CH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000" spc="300" dirty="0">
                <a:solidFill>
                  <a:srgbClr val="666666"/>
                </a:solidFill>
              </a:rPr>
              <a:t>(25,2% soit 84'276 locuteurs), autres: 5%. </a:t>
            </a:r>
            <a:r>
              <a:rPr lang="fr-CH" sz="2000" b="1" spc="300" dirty="0">
                <a:solidFill>
                  <a:srgbClr val="666666"/>
                </a:solidFill>
              </a:rPr>
              <a:t>Près de 25% de la population est étrangère </a:t>
            </a:r>
            <a:r>
              <a:rPr lang="fr-CH" sz="2000" spc="300" dirty="0">
                <a:solidFill>
                  <a:srgbClr val="666666"/>
                </a:solidFill>
              </a:rPr>
              <a:t>(dont environ 8% de locuteurs de langue portugaise (25'960 locuteurs) et 3,4% d’anglophones (11'425 locuteurs).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CFEC134-0F93-6130-4AC1-15836B17FAA3}"/>
              </a:ext>
            </a:extLst>
          </p:cNvPr>
          <p:cNvSpPr txBox="1"/>
          <p:nvPr/>
        </p:nvSpPr>
        <p:spPr>
          <a:xfrm>
            <a:off x="5259324" y="6301829"/>
            <a:ext cx="6094476" cy="38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lnSpc>
                <a:spcPct val="150000"/>
              </a:lnSpc>
              <a:spcAft>
                <a:spcPts val="800"/>
              </a:spcAft>
              <a:buNone/>
            </a:pPr>
            <a:r>
              <a:rPr lang="fr-CH" sz="1400" spc="300" dirty="0">
                <a:solidFill>
                  <a:srgbClr val="666666"/>
                </a:solidFill>
                <a:cs typeface="+mj-cs"/>
              </a:rPr>
              <a:t>*Source: Office</a:t>
            </a:r>
            <a:r>
              <a:rPr lang="fr-CH" sz="1400" spc="300" dirty="0">
                <a:solidFill>
                  <a:srgbClr val="FF0000"/>
                </a:solidFill>
                <a:cs typeface="+mj-cs"/>
              </a:rPr>
              <a:t> </a:t>
            </a:r>
            <a:r>
              <a:rPr lang="fr-CH" sz="1400" spc="300" dirty="0">
                <a:solidFill>
                  <a:srgbClr val="666666"/>
                </a:solidFill>
                <a:cs typeface="+mj-cs"/>
              </a:rPr>
              <a:t>fédéral de la</a:t>
            </a:r>
            <a:r>
              <a:rPr lang="fr-CH" sz="1400" spc="300" dirty="0">
                <a:solidFill>
                  <a:srgbClr val="FF0000"/>
                </a:solidFill>
                <a:cs typeface="+mj-cs"/>
              </a:rPr>
              <a:t> </a:t>
            </a:r>
            <a:r>
              <a:rPr lang="fr-CH" sz="1400" spc="300" dirty="0">
                <a:solidFill>
                  <a:srgbClr val="666666"/>
                </a:solidFill>
                <a:cs typeface="+mj-cs"/>
              </a:rPr>
              <a:t>Statistique</a:t>
            </a:r>
          </a:p>
        </p:txBody>
      </p:sp>
    </p:spTree>
    <p:extLst>
      <p:ext uri="{BB962C8B-B14F-4D97-AF65-F5344CB8AC3E}">
        <p14:creationId xmlns:p14="http://schemas.microsoft.com/office/powerpoint/2010/main" val="4257960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E18B5-0671-B6B3-9F42-4BBAF1F18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317C10-E562-B6E6-EC82-DF337CFDD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IV. 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La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langue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française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dans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le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canton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de Fribourg</a:t>
            </a:r>
            <a:endParaRPr lang="fr-CH" sz="3000" b="1" spc="3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3957D5-E930-037C-03EE-0B6E4855E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82656" cy="4867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2000" u="sng" spc="300" dirty="0">
                <a:solidFill>
                  <a:srgbClr val="666666"/>
                </a:solidFill>
              </a:rPr>
              <a:t>Quelques rappels </a:t>
            </a:r>
            <a:r>
              <a:rPr lang="fr-FR" sz="2000" spc="300" dirty="0">
                <a:solidFill>
                  <a:srgbClr val="666666"/>
                </a:solidFill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r-FR" sz="2000" spc="300" dirty="0">
              <a:solidFill>
                <a:srgbClr val="666666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fr-CH" sz="2000" b="1" spc="300" dirty="0">
                <a:solidFill>
                  <a:srgbClr val="666666"/>
                </a:solidFill>
              </a:rPr>
              <a:t>Alors que le nombre des locuteurs de langue française est en constante hausse </a:t>
            </a:r>
            <a:r>
              <a:rPr lang="fr-CH" sz="2000" spc="300" dirty="0">
                <a:solidFill>
                  <a:srgbClr val="666666"/>
                </a:solidFill>
              </a:rPr>
              <a:t>(1970 : 65% ; 2000 : 68,4% selon les données reproduites dans le Rapport explicatif 2017-DIAF-29, p. 12, concernant l’avant-projet) </a:t>
            </a:r>
            <a:r>
              <a:rPr lang="fr-CH" sz="2000" b="1" spc="300" dirty="0">
                <a:solidFill>
                  <a:srgbClr val="666666"/>
                </a:solidFill>
              </a:rPr>
              <a:t>celui de langue allemande (ou d’un dialecte alémanique) est en constante baisse</a:t>
            </a:r>
            <a:r>
              <a:rPr lang="fr-CH" sz="2000" spc="300" dirty="0">
                <a:solidFill>
                  <a:srgbClr val="666666"/>
                </a:solidFill>
              </a:rPr>
              <a:t> (1970 : 35%, 2000 : 31,6% avec une chute importante entre 2000 et 2023 selon les mêmes sources). Ce phénomène est particulièrement marqué en ville de Fribourg.</a:t>
            </a:r>
          </a:p>
          <a:p>
            <a:pPr marL="0" indent="0">
              <a:spcBef>
                <a:spcPts val="500"/>
              </a:spcBef>
              <a:buNone/>
            </a:pPr>
            <a:endParaRPr lang="fr-CH" sz="2000" spc="300" dirty="0">
              <a:solidFill>
                <a:srgbClr val="666666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fr-CH" sz="2000" spc="300" dirty="0">
                <a:solidFill>
                  <a:srgbClr val="666666"/>
                </a:solidFill>
              </a:rPr>
              <a:t>Selon le Service cantonal de la statistique du canton de Fribourg</a:t>
            </a:r>
            <a:r>
              <a:rPr lang="fr-CH" sz="2000" b="1" spc="300" dirty="0">
                <a:solidFill>
                  <a:srgbClr val="666666"/>
                </a:solidFill>
              </a:rPr>
              <a:t>, seuls </a:t>
            </a:r>
            <a:r>
              <a:rPr lang="fr-CH" sz="2000" b="1" spc="300" dirty="0">
                <a:solidFill>
                  <a:srgbClr val="666666"/>
                </a:solidFill>
                <a:highlight>
                  <a:srgbClr val="FFFF00"/>
                </a:highlight>
              </a:rPr>
              <a:t>5,1% des Fribourgeois sont bilingues </a:t>
            </a:r>
            <a:r>
              <a:rPr lang="fr-CH" sz="2000" b="1" spc="300" dirty="0">
                <a:solidFill>
                  <a:srgbClr val="666666"/>
                </a:solidFill>
              </a:rPr>
              <a:t>français-allemand/suisse-allemand </a:t>
            </a:r>
            <a:r>
              <a:rPr lang="fr-CH" sz="2000" spc="300" dirty="0">
                <a:solidFill>
                  <a:srgbClr val="666666"/>
                </a:solidFill>
              </a:rPr>
              <a:t>(relevé structurel 2016-2020)</a:t>
            </a:r>
          </a:p>
          <a:p>
            <a:pPr marL="0" indent="0">
              <a:spcBef>
                <a:spcPts val="500"/>
              </a:spcBef>
              <a:buNone/>
            </a:pPr>
            <a:endParaRPr lang="fr-FR" sz="2000" spc="300" dirty="0">
              <a:solidFill>
                <a:srgbClr val="666666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5E3882B-8459-5E87-58CD-A59FC2AA6B19}"/>
              </a:ext>
            </a:extLst>
          </p:cNvPr>
          <p:cNvSpPr txBox="1"/>
          <p:nvPr/>
        </p:nvSpPr>
        <p:spPr>
          <a:xfrm>
            <a:off x="5259324" y="6301829"/>
            <a:ext cx="6094476" cy="38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lnSpc>
                <a:spcPct val="150000"/>
              </a:lnSpc>
              <a:spcAft>
                <a:spcPts val="800"/>
              </a:spcAft>
              <a:buNone/>
            </a:pPr>
            <a:r>
              <a:rPr lang="fr-CH" sz="1400" spc="300" dirty="0">
                <a:solidFill>
                  <a:srgbClr val="666666"/>
                </a:solidFill>
                <a:cs typeface="+mj-cs"/>
              </a:rPr>
              <a:t>*Source: Office</a:t>
            </a:r>
            <a:r>
              <a:rPr lang="fr-CH" sz="1400" spc="300" dirty="0">
                <a:solidFill>
                  <a:srgbClr val="FF0000"/>
                </a:solidFill>
                <a:cs typeface="+mj-cs"/>
              </a:rPr>
              <a:t> </a:t>
            </a:r>
            <a:r>
              <a:rPr lang="fr-CH" sz="1400" spc="300" dirty="0">
                <a:solidFill>
                  <a:srgbClr val="666666"/>
                </a:solidFill>
                <a:cs typeface="+mj-cs"/>
              </a:rPr>
              <a:t>fédéral de la</a:t>
            </a:r>
            <a:r>
              <a:rPr lang="fr-CH" sz="1400" spc="300" dirty="0">
                <a:solidFill>
                  <a:srgbClr val="FF0000"/>
                </a:solidFill>
                <a:cs typeface="+mj-cs"/>
              </a:rPr>
              <a:t> </a:t>
            </a:r>
            <a:r>
              <a:rPr lang="fr-CH" sz="1400" spc="300" dirty="0">
                <a:solidFill>
                  <a:srgbClr val="666666"/>
                </a:solidFill>
                <a:cs typeface="+mj-cs"/>
              </a:rPr>
              <a:t>Statistique</a:t>
            </a:r>
          </a:p>
        </p:txBody>
      </p:sp>
    </p:spTree>
    <p:extLst>
      <p:ext uri="{BB962C8B-B14F-4D97-AF65-F5344CB8AC3E}">
        <p14:creationId xmlns:p14="http://schemas.microsoft.com/office/powerpoint/2010/main" val="140892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F4885-3F3D-27D3-BB78-062E658EF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06310F93-27B5-4510-EBEB-74C635119C0C}"/>
              </a:ext>
            </a:extLst>
          </p:cNvPr>
          <p:cNvSpPr txBox="1">
            <a:spLocks/>
          </p:cNvSpPr>
          <p:nvPr/>
        </p:nvSpPr>
        <p:spPr>
          <a:xfrm>
            <a:off x="838200" y="-21698"/>
            <a:ext cx="4835487" cy="3227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Carte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linguistique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du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canton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de Fribourg et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découpage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de-CH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administratif</a:t>
            </a:r>
            <a:r>
              <a:rPr lang="de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fr-CH" sz="3000" b="1" spc="3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4" name="Espace réservé du contenu 4" descr="Une image contenant texte, carte, atlas&#10;&#10;Le contenu généré par l’IA peut être incorrect.">
            <a:extLst>
              <a:ext uri="{FF2B5EF4-FFF2-40B4-BE49-F238E27FC236}">
                <a16:creationId xmlns:a16="http://schemas.microsoft.com/office/drawing/2014/main" id="{FD42FE71-B46F-C8B0-0E3C-7B24E85638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438" t="3655" r="5349" b="1879"/>
          <a:stretch>
            <a:fillRect/>
          </a:stretch>
        </p:blipFill>
        <p:spPr>
          <a:xfrm>
            <a:off x="6685472" y="192291"/>
            <a:ext cx="4649637" cy="647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414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C4912-1DFE-2D3F-8100-387A9B6DB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293896-C0D3-3370-16BA-ECDE6E04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Quelques chiffres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DBB7BB-8177-5CF7-B367-88DC6527C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939272" cy="486778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CH" sz="1800" b="1" spc="300" dirty="0">
                <a:solidFill>
                  <a:srgbClr val="666666"/>
                </a:solidFill>
              </a:rPr>
              <a:t>Au niveau des structures territoriales, 5 districts sur 7 sont francophones 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CH" sz="1800" b="1" spc="300" dirty="0">
              <a:solidFill>
                <a:srgbClr val="666666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CH" sz="1800" b="1" spc="300" dirty="0">
                <a:solidFill>
                  <a:srgbClr val="666666"/>
                </a:solidFill>
              </a:rPr>
              <a:t>le district de la Sarine est le plus peuplé : </a:t>
            </a:r>
            <a:r>
              <a:rPr lang="fr-CH" sz="1800" spc="300" dirty="0">
                <a:solidFill>
                  <a:srgbClr val="666666"/>
                </a:solidFill>
              </a:rPr>
              <a:t>106'797 habitants dont </a:t>
            </a:r>
            <a:r>
              <a:rPr lang="fr-CH" sz="1800" b="1" spc="300" dirty="0">
                <a:solidFill>
                  <a:srgbClr val="666666"/>
                </a:solidFill>
              </a:rPr>
              <a:t>80,7% de francophones </a:t>
            </a:r>
            <a:r>
              <a:rPr lang="fr-CH" sz="1800" spc="300" dirty="0">
                <a:solidFill>
                  <a:srgbClr val="666666"/>
                </a:solidFill>
              </a:rPr>
              <a:t>et 11,4% de germanophones (la communauté portugaise y représente 8,3% de la population) 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fr-CH" sz="1800" b="1" spc="300" dirty="0">
              <a:solidFill>
                <a:srgbClr val="666666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CH" sz="1800" b="1" spc="300" dirty="0">
                <a:solidFill>
                  <a:srgbClr val="666666"/>
                </a:solidFill>
              </a:rPr>
              <a:t>Un district est germanophone</a:t>
            </a:r>
            <a:r>
              <a:rPr lang="fr-CH" sz="1800" b="1" kern="100" spc="3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fr-CH" sz="1800" spc="300" dirty="0">
                <a:solidFill>
                  <a:srgbClr val="666666"/>
                </a:solidFill>
              </a:rPr>
              <a:t>le district de la Singine/</a:t>
            </a:r>
            <a:r>
              <a:rPr lang="fr-CH" sz="1800" spc="300" dirty="0" err="1">
                <a:solidFill>
                  <a:srgbClr val="666666"/>
                </a:solidFill>
              </a:rPr>
              <a:t>Sense</a:t>
            </a:r>
            <a:r>
              <a:rPr lang="fr-CH" sz="1800" spc="300" dirty="0">
                <a:solidFill>
                  <a:srgbClr val="666666"/>
                </a:solidFill>
              </a:rPr>
              <a:t> : 45'000 habitants dont 87,6% de germanophones et </a:t>
            </a:r>
            <a:r>
              <a:rPr lang="fr-CH" sz="1800" b="1" spc="300" dirty="0">
                <a:solidFill>
                  <a:srgbClr val="666666"/>
                </a:solidFill>
              </a:rPr>
              <a:t>11,7% de francophones</a:t>
            </a:r>
            <a:r>
              <a:rPr lang="fr-CH" sz="1800" b="1" kern="100" spc="3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fr-CH" sz="1800" b="1" kern="100" spc="3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CH" sz="1800" b="1" spc="300" dirty="0">
                <a:solidFill>
                  <a:srgbClr val="666666"/>
                </a:solidFill>
              </a:rPr>
              <a:t>Un district est bilingue </a:t>
            </a:r>
            <a:r>
              <a:rPr lang="fr-CH" sz="1800" spc="300" dirty="0">
                <a:solidFill>
                  <a:srgbClr val="666666"/>
                </a:solidFill>
              </a:rPr>
              <a:t>: le district du Lac/</a:t>
            </a:r>
            <a:r>
              <a:rPr lang="fr-CH" sz="1800" spc="300" dirty="0" err="1">
                <a:solidFill>
                  <a:srgbClr val="666666"/>
                </a:solidFill>
              </a:rPr>
              <a:t>See</a:t>
            </a:r>
            <a:r>
              <a:rPr lang="fr-CH" sz="1800" spc="300" dirty="0">
                <a:solidFill>
                  <a:srgbClr val="666666"/>
                </a:solidFill>
              </a:rPr>
              <a:t> : 37'743 habitants dont 60.1% de germanophones et </a:t>
            </a:r>
            <a:r>
              <a:rPr lang="fr-CH" sz="1800" b="1" spc="300" dirty="0">
                <a:solidFill>
                  <a:srgbClr val="666666"/>
                </a:solidFill>
              </a:rPr>
              <a:t>35,5% de francophones.</a:t>
            </a:r>
          </a:p>
        </p:txBody>
      </p:sp>
    </p:spTree>
    <p:extLst>
      <p:ext uri="{BB962C8B-B14F-4D97-AF65-F5344CB8AC3E}">
        <p14:creationId xmlns:p14="http://schemas.microsoft.com/office/powerpoint/2010/main" val="1668626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A6788-85F0-5D88-74AB-A1ED08A03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045457-FD79-479C-E17D-AE70BF6B5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Quelques chiffres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6A31E2-0A05-B454-3ACC-F0FE6D2B5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939272" cy="4867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CH" sz="1800" b="1" spc="300" dirty="0">
                <a:solidFill>
                  <a:srgbClr val="666666"/>
                </a:solidFill>
                <a:highlight>
                  <a:srgbClr val="FFFF00"/>
                </a:highlight>
              </a:rPr>
              <a:t>Sur les 119 communes fribourgeoises </a:t>
            </a:r>
            <a:r>
              <a:rPr lang="fr-CH" sz="1800" b="1" spc="300" dirty="0">
                <a:solidFill>
                  <a:srgbClr val="666666"/>
                </a:solidFill>
              </a:rPr>
              <a:t>(état : 2025), </a:t>
            </a:r>
            <a:r>
              <a:rPr lang="fr-CH" sz="1800" i="1" spc="300" dirty="0">
                <a:solidFill>
                  <a:srgbClr val="666666"/>
                </a:solidFill>
              </a:rPr>
              <a:t>dont les tailles varient fortement, </a:t>
            </a:r>
            <a:r>
              <a:rPr lang="fr-CH" sz="1800" b="1" spc="300" dirty="0">
                <a:solidFill>
                  <a:srgbClr val="666666"/>
                </a:solidFill>
                <a:highlight>
                  <a:srgbClr val="FFFF00"/>
                </a:highlight>
              </a:rPr>
              <a:t>118 reconnaissent une seule langue officielle </a:t>
            </a:r>
            <a:r>
              <a:rPr lang="fr-CH" sz="1800" spc="300" dirty="0">
                <a:solidFill>
                  <a:srgbClr val="666666"/>
                </a:solidFill>
              </a:rPr>
              <a:t>soit </a:t>
            </a:r>
            <a:r>
              <a:rPr lang="fr-CH" sz="1800" b="1" spc="300" dirty="0">
                <a:solidFill>
                  <a:srgbClr val="666666"/>
                </a:solidFill>
              </a:rPr>
              <a:t>le français pour 93 communes</a:t>
            </a:r>
            <a:r>
              <a:rPr lang="fr-CH" sz="1800" spc="300" dirty="0">
                <a:solidFill>
                  <a:srgbClr val="666666"/>
                </a:solidFill>
              </a:rPr>
              <a:t> et </a:t>
            </a:r>
            <a:r>
              <a:rPr lang="fr-CH" sz="1800" b="1" spc="300" dirty="0">
                <a:solidFill>
                  <a:srgbClr val="666666"/>
                </a:solidFill>
              </a:rPr>
              <a:t>l’allemand pour 25 communes</a:t>
            </a:r>
            <a:r>
              <a:rPr lang="fr-CH" sz="1800" spc="300" dirty="0">
                <a:solidFill>
                  <a:srgbClr val="666666"/>
                </a:solidFill>
              </a:rPr>
              <a:t>, </a:t>
            </a:r>
            <a:r>
              <a:rPr lang="fr-CH" sz="1800" b="1" spc="300" dirty="0">
                <a:solidFill>
                  <a:srgbClr val="666666"/>
                </a:solidFill>
              </a:rPr>
              <a:t>la commune de </a:t>
            </a:r>
            <a:r>
              <a:rPr lang="fr-CH" sz="1800" b="1" spc="300" dirty="0" err="1">
                <a:solidFill>
                  <a:srgbClr val="666666"/>
                </a:solidFill>
              </a:rPr>
              <a:t>Courtepin</a:t>
            </a:r>
            <a:r>
              <a:rPr lang="fr-CH" sz="1800" b="1" spc="300" dirty="0">
                <a:solidFill>
                  <a:srgbClr val="666666"/>
                </a:solidFill>
              </a:rPr>
              <a:t> </a:t>
            </a:r>
            <a:r>
              <a:rPr lang="fr-CH" sz="1800" spc="300" dirty="0">
                <a:solidFill>
                  <a:srgbClr val="666666"/>
                </a:solidFill>
              </a:rPr>
              <a:t>dans le district du Lac est </a:t>
            </a:r>
            <a:r>
              <a:rPr lang="fr-CH" sz="1800" b="1" spc="300" dirty="0">
                <a:solidFill>
                  <a:srgbClr val="666666"/>
                </a:solidFill>
              </a:rPr>
              <a:t>la seule commune fribourgeoise officiellement bilingue </a:t>
            </a:r>
            <a:r>
              <a:rPr lang="fr-CH" sz="1800" spc="300" dirty="0">
                <a:solidFill>
                  <a:srgbClr val="666666"/>
                </a:solidFill>
              </a:rPr>
              <a:t>depuis sa fusion avec </a:t>
            </a:r>
            <a:r>
              <a:rPr lang="fr-CH" sz="1800" spc="300" dirty="0" err="1">
                <a:solidFill>
                  <a:srgbClr val="666666"/>
                </a:solidFill>
              </a:rPr>
              <a:t>Courtaman</a:t>
            </a:r>
            <a:r>
              <a:rPr lang="fr-CH" sz="1800" spc="300" dirty="0">
                <a:solidFill>
                  <a:srgbClr val="666666"/>
                </a:solidFill>
              </a:rPr>
              <a:t> en 2003, puis </a:t>
            </a:r>
            <a:r>
              <a:rPr lang="fr-CH" sz="1800" spc="300" dirty="0" err="1">
                <a:solidFill>
                  <a:srgbClr val="666666"/>
                </a:solidFill>
              </a:rPr>
              <a:t>Barberêche</a:t>
            </a:r>
            <a:r>
              <a:rPr lang="fr-CH" sz="1800" spc="300" dirty="0">
                <a:solidFill>
                  <a:srgbClr val="666666"/>
                </a:solidFill>
              </a:rPr>
              <a:t>, </a:t>
            </a:r>
            <a:r>
              <a:rPr lang="fr-CH" sz="1800" spc="300" dirty="0" err="1">
                <a:solidFill>
                  <a:srgbClr val="666666"/>
                </a:solidFill>
              </a:rPr>
              <a:t>Villarepos</a:t>
            </a:r>
            <a:r>
              <a:rPr lang="fr-CH" sz="1800" spc="300" dirty="0">
                <a:solidFill>
                  <a:srgbClr val="666666"/>
                </a:solidFill>
              </a:rPr>
              <a:t> et </a:t>
            </a:r>
            <a:r>
              <a:rPr lang="fr-CH" sz="1800" spc="300" dirty="0" err="1">
                <a:solidFill>
                  <a:srgbClr val="666666"/>
                </a:solidFill>
              </a:rPr>
              <a:t>Wallenried</a:t>
            </a:r>
            <a:r>
              <a:rPr lang="fr-CH" sz="1800" spc="300" dirty="0">
                <a:solidFill>
                  <a:srgbClr val="666666"/>
                </a:solidFill>
              </a:rPr>
              <a:t> en 2017.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CH" sz="1800" b="1" u="sng" spc="300" dirty="0">
              <a:solidFill>
                <a:srgbClr val="666666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CH" sz="1800" b="1" u="sng" spc="300" dirty="0">
                <a:solidFill>
                  <a:srgbClr val="666666"/>
                </a:solidFill>
                <a:highlight>
                  <a:srgbClr val="FFFF00"/>
                </a:highlight>
              </a:rPr>
              <a:t>Constat</a:t>
            </a:r>
            <a:r>
              <a:rPr lang="fr-CH" sz="1800" b="1" spc="300" dirty="0">
                <a:solidFill>
                  <a:srgbClr val="666666"/>
                </a:solidFill>
              </a:rPr>
              <a:t> : l’unilinguisme officiel des communes </a:t>
            </a:r>
            <a:r>
              <a:rPr lang="fr-CH" sz="1800" spc="300" dirty="0">
                <a:solidFill>
                  <a:srgbClr val="666666"/>
                </a:solidFill>
              </a:rPr>
              <a:t>est la règle dans le canton de Fribourg (</a:t>
            </a:r>
            <a:r>
              <a:rPr lang="fr-CH" sz="1800" spc="300" dirty="0">
                <a:solidFill>
                  <a:srgbClr val="666666"/>
                </a:solidFill>
                <a:highlight>
                  <a:srgbClr val="FFFF00"/>
                </a:highlight>
              </a:rPr>
              <a:t>usage et application du principe territorial</a:t>
            </a:r>
            <a:r>
              <a:rPr lang="fr-CH" sz="1800" spc="300" dirty="0">
                <a:solidFill>
                  <a:srgbClr val="666666"/>
                </a:solidFill>
              </a:rPr>
              <a:t>), </a:t>
            </a:r>
            <a:r>
              <a:rPr lang="fr-CH" sz="1800" b="1" spc="300" dirty="0">
                <a:solidFill>
                  <a:srgbClr val="666666"/>
                </a:solidFill>
              </a:rPr>
              <a:t>les Fribourgeois ne sont pas individuellement bilingues </a:t>
            </a:r>
            <a:r>
              <a:rPr lang="fr-CH" sz="1800" spc="300" dirty="0">
                <a:solidFill>
                  <a:srgbClr val="666666"/>
                </a:solidFill>
              </a:rPr>
              <a:t>dans leur grande majorité, </a:t>
            </a:r>
            <a:r>
              <a:rPr lang="fr-CH" sz="1800" b="1" spc="300" dirty="0">
                <a:solidFill>
                  <a:srgbClr val="666666"/>
                </a:solidFill>
              </a:rPr>
              <a:t>la croissance démographique </a:t>
            </a:r>
            <a:r>
              <a:rPr lang="fr-CH" sz="1800" spc="300" dirty="0">
                <a:solidFill>
                  <a:srgbClr val="666666"/>
                </a:solidFill>
              </a:rPr>
              <a:t>du canton est </a:t>
            </a:r>
            <a:r>
              <a:rPr lang="fr-CH" sz="1800" b="1" spc="300" dirty="0">
                <a:solidFill>
                  <a:srgbClr val="666666"/>
                </a:solidFill>
              </a:rPr>
              <a:t>due essentiellement à l’immigration étrangère </a:t>
            </a:r>
            <a:r>
              <a:rPr lang="fr-CH" sz="1800" spc="300" dirty="0">
                <a:solidFill>
                  <a:srgbClr val="666666"/>
                </a:solidFill>
              </a:rPr>
              <a:t>dont la principale communauté est d’origine portugaise </a:t>
            </a:r>
            <a:r>
              <a:rPr lang="fr-CH" sz="1800" b="1" spc="300" dirty="0">
                <a:solidFill>
                  <a:srgbClr val="666666"/>
                </a:solidFill>
              </a:rPr>
              <a:t>et la communauté germanophone est en baisse constante ces 50 dernières années. </a:t>
            </a:r>
          </a:p>
        </p:txBody>
      </p:sp>
    </p:spTree>
    <p:extLst>
      <p:ext uri="{BB962C8B-B14F-4D97-AF65-F5344CB8AC3E}">
        <p14:creationId xmlns:p14="http://schemas.microsoft.com/office/powerpoint/2010/main" val="2844342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5F5BE-8371-4256-4711-7AB58B47F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1D769B-514B-9B7E-C4E7-2F9F20B7C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Site intéressant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382CB1-F3DB-55F1-3C7A-AF9F0749C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28376" cy="4867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CH" sz="1800" spc="300" dirty="0">
                <a:solidFill>
                  <a:srgbClr val="666666"/>
                </a:solidFill>
              </a:rPr>
              <a:t>Pour une présentation récente et approfondie de la situation linguistique du canton de Fribourg et de sa politique : Jacques LECLERC, « Fribourg » in : </a:t>
            </a:r>
            <a:r>
              <a:rPr lang="fr-CH" sz="1800" i="1" spc="300" dirty="0">
                <a:solidFill>
                  <a:srgbClr val="666666"/>
                </a:solidFill>
              </a:rPr>
              <a:t>L’aménagement linguistique dans le monde</a:t>
            </a:r>
            <a:r>
              <a:rPr lang="fr-CH" sz="1800" spc="300" dirty="0">
                <a:solidFill>
                  <a:srgbClr val="666666"/>
                </a:solidFill>
              </a:rPr>
              <a:t>, Québec, CEFAN, Université Laval, 16 août 2025, disponible en ligne sous : </a:t>
            </a:r>
            <a:r>
              <a:rPr lang="fr-CH" sz="1800" spc="300" dirty="0">
                <a:solidFill>
                  <a:srgbClr val="66666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https://www.axl.cefan.ulaval.ca/EtatsNsouverains/fribourg.htm</a:t>
            </a:r>
            <a:r>
              <a:rPr lang="fr-CH" sz="1800" spc="300" dirty="0">
                <a:solidFill>
                  <a:srgbClr val="66666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3474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B20FF9-0ADC-B56C-E0CD-742282A14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2FC89C-D8FE-48C1-05FB-ACBF3B7B3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03280" cy="4351338"/>
          </a:xfrm>
        </p:spPr>
        <p:txBody>
          <a:bodyPr>
            <a:noAutofit/>
          </a:bodyPr>
          <a:lstStyle/>
          <a:p>
            <a:pPr marL="571500" indent="-57150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fr-CH" sz="1800" spc="300" dirty="0">
                <a:solidFill>
                  <a:srgbClr val="666666"/>
                </a:solidFill>
              </a:rPr>
              <a:t>De quoi parle-t-on? Politique linguistique et langue officielle </a:t>
            </a: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fr-CH" sz="1800" spc="300" dirty="0">
                <a:solidFill>
                  <a:srgbClr val="666666"/>
                </a:solidFill>
              </a:rPr>
              <a:t>Trois principes de base</a:t>
            </a: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fr-CH" sz="1800" spc="300" dirty="0">
                <a:solidFill>
                  <a:srgbClr val="666666"/>
                </a:solidFill>
              </a:rPr>
              <a:t>La langue officielle des cantons et des communes en Suisse: bref tour d’horizon</a:t>
            </a: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fr-CH" sz="1800" spc="300" dirty="0">
                <a:solidFill>
                  <a:srgbClr val="666666"/>
                </a:solidFill>
              </a:rPr>
              <a:t>Les dispositions constitutionnelles de la Confédération et des cantons romands ainsi que du canton de Berne</a:t>
            </a: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fr-CH" sz="1800" spc="300" dirty="0">
                <a:solidFill>
                  <a:srgbClr val="666666"/>
                </a:solidFill>
              </a:rPr>
              <a:t>La langue française dans le canton de Fribourg</a:t>
            </a: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fr-CH" sz="1800" spc="300" dirty="0">
                <a:solidFill>
                  <a:srgbClr val="666666"/>
                </a:solidFill>
              </a:rPr>
              <a:t>Caractéristiques de la politique linguistique du canton de Fribourg</a:t>
            </a: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fr-CH" sz="1800" spc="300" dirty="0">
                <a:solidFill>
                  <a:srgbClr val="666666"/>
                </a:solidFill>
              </a:rPr>
              <a:t>Les critères de fixation de la ou des langues officielles</a:t>
            </a: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fr-CH" sz="1800" spc="300" dirty="0">
                <a:solidFill>
                  <a:srgbClr val="666666"/>
                </a:solidFill>
              </a:rPr>
              <a:t>En guise de conclusion: brèves remarques sur l’avant-projet de loi sur les langues officielles et la promotion du bilinguisme du 16 juin 2025</a:t>
            </a:r>
          </a:p>
        </p:txBody>
      </p:sp>
    </p:spTree>
    <p:extLst>
      <p:ext uri="{BB962C8B-B14F-4D97-AF65-F5344CB8AC3E}">
        <p14:creationId xmlns:p14="http://schemas.microsoft.com/office/powerpoint/2010/main" val="18368932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A3FB0-28FF-3C57-4D1C-D58F9A015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3F0215E5-146A-29C3-1682-4337CB5CD044}"/>
              </a:ext>
            </a:extLst>
          </p:cNvPr>
          <p:cNvSpPr txBox="1">
            <a:spLocks/>
          </p:cNvSpPr>
          <p:nvPr/>
        </p:nvSpPr>
        <p:spPr>
          <a:xfrm>
            <a:off x="838200" y="5732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Constitution du canton de Fribourg du 16 mai 2004</a:t>
            </a:r>
            <a:r>
              <a:rPr lang="en-US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(extraits)</a:t>
            </a:r>
            <a:endParaRPr lang="fr-CH" sz="3000" b="1" spc="3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2839F647-5FA7-3961-485C-2D36DC289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01165"/>
            <a:ext cx="10772274" cy="4901499"/>
          </a:xfrm>
        </p:spPr>
        <p:txBody>
          <a:bodyPr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>
                <a:tab pos="270510" algn="l"/>
              </a:tabLst>
              <a:defRPr/>
            </a:pPr>
            <a:r>
              <a:rPr kumimoji="0" lang="fr-CH" sz="1800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 6		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Langues</a:t>
            </a:r>
            <a:endParaRPr kumimoji="0" lang="fr-CH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>
                <a:tab pos="270510" algn="l"/>
              </a:tabLst>
              <a:defRPr/>
            </a:pPr>
            <a:r>
              <a:rPr kumimoji="0" lang="fr-CH" sz="1800" b="0" i="0" u="none" strike="noStrike" kern="0" cap="none" spc="0" normalizeH="0" baseline="3000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français et l'allemand sont les langues officielles du canton.</a:t>
            </a:r>
            <a:endParaRPr kumimoji="0" lang="fr-CH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>
                <a:tab pos="270510" algn="l"/>
              </a:tabLst>
              <a:defRPr/>
            </a:pPr>
            <a:r>
              <a:rPr kumimoji="0" lang="fr-CH" sz="1800" b="0" i="0" u="none" strike="noStrike" kern="0" cap="none" spc="0" normalizeH="0" baseline="3000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Leur utilisation est réglée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dans le respect du principe de la territorialité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l'Etat et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communes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veillent à la répartition territoriale traditionnelle des langues et prennent en considération les minorités linguistiques autochtones.</a:t>
            </a:r>
            <a:endParaRPr kumimoji="0" lang="fr-CH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>
                <a:tab pos="270510" algn="l"/>
              </a:tabLst>
              <a:defRPr/>
            </a:pPr>
            <a:r>
              <a:rPr kumimoji="0" lang="fr-CH" sz="1800" b="0" i="0" u="none" strike="noStrike" kern="0" cap="none" spc="0" normalizeH="0" baseline="3000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langue officielle des communes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 le français ou l'allemand. Dans les communes comprenant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minorité linguistique autochtone importante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le français et l'allemand peuvent être les langues officielles.</a:t>
            </a:r>
            <a:endParaRPr kumimoji="0" lang="fr-CH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>
                <a:tab pos="270510" algn="l"/>
              </a:tabLst>
              <a:defRPr/>
            </a:pPr>
            <a:r>
              <a:rPr kumimoji="0" lang="fr-CH" sz="1800" b="0" i="0" u="none" strike="noStrike" kern="0" cap="none" spc="0" normalizeH="0" baseline="3000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L'Etat favorise la compréhension, la bonne entente et les échanges entre les communautés linguistiques cantonales. Il encourage le bilinguisme.</a:t>
            </a:r>
            <a:endParaRPr kumimoji="0" lang="fr-CH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>
                <a:tab pos="270510" algn="l"/>
              </a:tabLst>
              <a:defRPr/>
            </a:pPr>
            <a:r>
              <a:rPr kumimoji="0" lang="fr-CH" sz="1800" b="0" i="0" u="none" strike="noStrike" kern="0" cap="none" spc="0" normalizeH="0" baseline="3000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kumimoji="0" lang="fr-CH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canton favorise les relations entre les communautés linguistiques nationales</a:t>
            </a:r>
            <a:endParaRPr lang="en-US" sz="1800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5386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76F09-0F53-2D1A-C568-0D51242E6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EA37956-7AFC-437C-2F39-7961DD94576B}"/>
              </a:ext>
            </a:extLst>
          </p:cNvPr>
          <p:cNvSpPr txBox="1">
            <a:spLocks/>
          </p:cNvSpPr>
          <p:nvPr/>
        </p:nvSpPr>
        <p:spPr>
          <a:xfrm>
            <a:off x="838200" y="5732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Constitution du canton de Fribourg du 16 mai 2004</a:t>
            </a:r>
            <a:r>
              <a:rPr lang="en-US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(extraits)</a:t>
            </a:r>
            <a:endParaRPr lang="fr-CH" sz="3000" b="1" spc="3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A691C133-53F8-5FE7-08C1-464FB0891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01165"/>
            <a:ext cx="10772274" cy="4901499"/>
          </a:xfrm>
        </p:spPr>
        <p:txBody>
          <a:bodyPr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17 Langue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 liberté de la langue est </a:t>
            </a:r>
            <a:r>
              <a:rPr lang="en-US" sz="18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garantie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Celui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qui </a:t>
            </a:r>
            <a:r>
              <a:rPr lang="en-US" sz="18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s’adresse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à </a:t>
            </a:r>
            <a:r>
              <a:rPr lang="en-US" sz="18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autorité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dont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compétence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s’étend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à </a:t>
            </a:r>
            <a:r>
              <a:rPr lang="en-US" sz="18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l’ensemble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du canton </a:t>
            </a:r>
            <a:r>
              <a:rPr lang="en-US" sz="18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peut</a:t>
            </a:r>
            <a:r>
              <a:rPr lang="en-US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 faire dans la langue officielle de son choix.</a:t>
            </a:r>
          </a:p>
        </p:txBody>
      </p:sp>
    </p:spTree>
    <p:extLst>
      <p:ext uri="{BB962C8B-B14F-4D97-AF65-F5344CB8AC3E}">
        <p14:creationId xmlns:p14="http://schemas.microsoft.com/office/powerpoint/2010/main" val="38131379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DB873-5D7C-4CCE-84B1-780E85D3A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8067BBFD-775E-A4BE-68D1-85A0550BB6B5}"/>
              </a:ext>
            </a:extLst>
          </p:cNvPr>
          <p:cNvSpPr txBox="1">
            <a:spLocks/>
          </p:cNvSpPr>
          <p:nvPr/>
        </p:nvSpPr>
        <p:spPr>
          <a:xfrm>
            <a:off x="838200" y="5732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Rappel</a:t>
            </a:r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134D86DC-EADC-2405-ED27-C98611AE09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9526" y="2447301"/>
            <a:ext cx="8850658" cy="271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0347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B28B1-5AD6-CF55-CAF7-50B796ED2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59295E3F-B4AB-AAFE-3387-B7B7E97EBF12}"/>
              </a:ext>
            </a:extLst>
          </p:cNvPr>
          <p:cNvSpPr txBox="1">
            <a:spLocks/>
          </p:cNvSpPr>
          <p:nvPr/>
        </p:nvSpPr>
        <p:spPr>
          <a:xfrm>
            <a:off x="838200" y="5732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Constitution du canton de Fribourg du 16 mai 2004</a:t>
            </a:r>
            <a:r>
              <a:rPr lang="en-US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(extraits)</a:t>
            </a:r>
            <a:endParaRPr lang="fr-CH" sz="3000" b="1" spc="3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0BDA4322-151D-5E18-321C-0905A8771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01165"/>
            <a:ext cx="10772274" cy="4901499"/>
          </a:xfrm>
        </p:spPr>
        <p:txBody>
          <a:bodyPr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CH" sz="2000" spc="300" dirty="0">
              <a:solidFill>
                <a:srgbClr val="666666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CH" sz="2000" spc="300" dirty="0">
              <a:solidFill>
                <a:srgbClr val="666666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CH" sz="2000" spc="300" dirty="0">
              <a:solidFill>
                <a:srgbClr val="666666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CH" sz="2000" spc="300" dirty="0">
                <a:solidFill>
                  <a:srgbClr val="66666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64 Formation </a:t>
            </a:r>
            <a:r>
              <a:rPr lang="fr-CH" sz="20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Enseignement de base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CH" sz="20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[…]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CH" sz="2000" spc="300" baseline="300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CH" sz="2000" spc="300" baseline="300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CH" sz="2000" spc="300" baseline="300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CH" sz="20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fr-CH" sz="20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000" spc="300" dirty="0">
                <a:solidFill>
                  <a:srgbClr val="66666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première langue étrangère enseignée est l’autre langue officielle</a:t>
            </a:r>
            <a:r>
              <a:rPr lang="fr-CH" sz="20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CH" sz="1800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623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6122F-293A-8349-6B04-9BE0179D7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CD260CA9-E580-7213-AC7A-10DEEA680B7E}"/>
              </a:ext>
            </a:extLst>
          </p:cNvPr>
          <p:cNvSpPr txBox="1">
            <a:spLocks/>
          </p:cNvSpPr>
          <p:nvPr/>
        </p:nvSpPr>
        <p:spPr>
          <a:xfrm>
            <a:off x="838200" y="5732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Caractéristiques de la Constitution du canton de Fribourg du 16 mai 2004 </a:t>
            </a:r>
            <a:endParaRPr lang="fr-CH" sz="3000" b="1" spc="3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5B88E5D8-67DD-0FE9-0F33-FEADD2FC8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2241"/>
            <a:ext cx="10628376" cy="46757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spc="300" dirty="0">
                <a:solidFill>
                  <a:srgbClr val="666666"/>
                </a:solidFill>
              </a:rPr>
              <a:t>La Constitution cantonale du 16 mai 2004 </a:t>
            </a:r>
            <a:r>
              <a:rPr lang="fr-FR" sz="1800" b="1" spc="300" dirty="0">
                <a:solidFill>
                  <a:srgbClr val="666666"/>
                </a:solidFill>
                <a:highlight>
                  <a:srgbClr val="FFFF00"/>
                </a:highlight>
              </a:rPr>
              <a:t>est la seule Constitution cantonale en Suisse mentionnant expressément le principe de la territorialité des langues</a:t>
            </a:r>
            <a:r>
              <a:rPr lang="fr-FR" sz="1800" b="1" dirty="0">
                <a:highlight>
                  <a:srgbClr val="FFFF00"/>
                </a:highlight>
              </a:rPr>
              <a:t> </a:t>
            </a:r>
            <a:r>
              <a:rPr lang="fr-FR" sz="1800" spc="300" dirty="0">
                <a:solidFill>
                  <a:srgbClr val="666666"/>
                </a:solidFill>
              </a:rPr>
              <a:t>(la révision partielle de 1990 concernant l’ancien art. 21 le mentionnait également), ce qui permet d’affirmer que le droit constitutionnel fribourgeois </a:t>
            </a:r>
            <a:r>
              <a:rPr lang="fr-FR" sz="1800" b="1" spc="300" dirty="0">
                <a:solidFill>
                  <a:srgbClr val="666666"/>
                </a:solidFill>
              </a:rPr>
              <a:t>donne à ce principe un poids particulier.</a:t>
            </a:r>
          </a:p>
          <a:p>
            <a:endParaRPr lang="fr-FR" sz="1800" b="1" spc="300" dirty="0">
              <a:solidFill>
                <a:srgbClr val="666666"/>
              </a:solidFill>
            </a:endParaRPr>
          </a:p>
          <a:p>
            <a:pPr marL="0" indent="0">
              <a:buNone/>
            </a:pPr>
            <a:r>
              <a:rPr lang="fr-FR" sz="1800" spc="300" dirty="0">
                <a:solidFill>
                  <a:srgbClr val="666666"/>
                </a:solidFill>
              </a:rPr>
              <a:t>Naturellement, </a:t>
            </a:r>
            <a:r>
              <a:rPr lang="fr-FR" sz="1800" b="1" spc="300" dirty="0">
                <a:solidFill>
                  <a:srgbClr val="666666"/>
                </a:solidFill>
              </a:rPr>
              <a:t>cette politique ne peut se faire au détriment des majorités autochtones et des minorités </a:t>
            </a:r>
            <a:r>
              <a:rPr lang="fr-CH" sz="1800" b="1" spc="300" dirty="0">
                <a:solidFill>
                  <a:srgbClr val="666666"/>
                </a:solidFill>
              </a:rPr>
              <a:t>linguistiques autochtones importantes. </a:t>
            </a:r>
            <a:r>
              <a:rPr lang="fr-CH" sz="1800" spc="300" dirty="0">
                <a:solidFill>
                  <a:srgbClr val="666666"/>
                </a:solidFill>
              </a:rPr>
              <a:t>Elle doit en outre </a:t>
            </a:r>
            <a:r>
              <a:rPr lang="fr-CH" sz="1800" b="1" i="1" spc="300" dirty="0">
                <a:solidFill>
                  <a:srgbClr val="666666"/>
                </a:solidFill>
              </a:rPr>
              <a:t>prendre en considération </a:t>
            </a:r>
            <a:r>
              <a:rPr lang="fr-CH" sz="1800" spc="300" dirty="0">
                <a:solidFill>
                  <a:srgbClr val="666666"/>
                </a:solidFill>
              </a:rPr>
              <a:t>les minorités autochtones  </a:t>
            </a:r>
            <a:r>
              <a:rPr lang="fr-CH" sz="1800" b="1" spc="300" dirty="0">
                <a:solidFill>
                  <a:srgbClr val="666666"/>
                </a:solidFill>
              </a:rPr>
              <a:t>qui ne peuvent pas être considérées comme importantes </a:t>
            </a:r>
            <a:r>
              <a:rPr lang="fr-CH" sz="1800" spc="300" dirty="0">
                <a:solidFill>
                  <a:srgbClr val="666666"/>
                </a:solidFill>
                <a:highlight>
                  <a:srgbClr val="FFFF00"/>
                </a:highlight>
              </a:rPr>
              <a:t>(ex. Ville de Fribourg actuellement officiellement francophone).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CH" sz="1800" spc="300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1445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73AD4-A80F-01D1-6699-5B25A9993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516BCD48-B4B5-BDE4-4C96-12C250B84537}"/>
              </a:ext>
            </a:extLst>
          </p:cNvPr>
          <p:cNvSpPr txBox="1">
            <a:spLocks/>
          </p:cNvSpPr>
          <p:nvPr/>
        </p:nvSpPr>
        <p:spPr>
          <a:xfrm>
            <a:off x="838200" y="5732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1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Critères pour la reconnaissance d’une deuxième langue officielle communale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321EC2ED-EB74-94D9-6E39-E0B7BF71D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5278"/>
            <a:ext cx="11353800" cy="441610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r-CH" sz="1800" b="1" spc="300" dirty="0">
                <a:solidFill>
                  <a:schemeClr val="accent1">
                    <a:lumMod val="75000"/>
                  </a:schemeClr>
                </a:solidFill>
              </a:rPr>
              <a:t>Expertises sur l’application du principe de la territorialité des langues inscrit dès 1990 dans la Constitution fribourgeoise (art. 21)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CH" sz="1800" spc="300" dirty="0">
                <a:solidFill>
                  <a:srgbClr val="666666"/>
                </a:solidFill>
              </a:rPr>
              <a:t>Rapport Guggenheim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1800" spc="300" dirty="0">
                <a:solidFill>
                  <a:srgbClr val="666666"/>
                </a:solidFill>
                <a:highlight>
                  <a:srgbClr val="FFFF00"/>
                </a:highlight>
              </a:rPr>
              <a:t>Importance de la minorité linguistique</a:t>
            </a:r>
            <a:r>
              <a:rPr lang="fr-CH" sz="1800" spc="300" dirty="0">
                <a:solidFill>
                  <a:srgbClr val="666666"/>
                </a:solidFill>
              </a:rPr>
              <a:t> compte tenu de 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H" sz="1800" spc="300" dirty="0">
                <a:solidFill>
                  <a:srgbClr val="666666"/>
                </a:solidFill>
              </a:rPr>
              <a:t>image linguistique voulu par les habitants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H" sz="1800" spc="300" dirty="0">
                <a:solidFill>
                  <a:srgbClr val="666666"/>
                </a:solidFill>
              </a:rPr>
              <a:t>contiguïté avec d’autres communes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H" sz="1800" spc="300" dirty="0">
                <a:solidFill>
                  <a:srgbClr val="666666"/>
                </a:solidFill>
              </a:rPr>
              <a:t>langue parlée autrefois </a:t>
            </a:r>
          </a:p>
          <a:p>
            <a:pPr>
              <a:lnSpc>
                <a:spcPct val="107000"/>
              </a:lnSpc>
            </a:pPr>
            <a:r>
              <a:rPr lang="fr-CH" sz="1800" spc="300" dirty="0">
                <a:solidFill>
                  <a:srgbClr val="666666"/>
                </a:solidFill>
              </a:rPr>
              <a:t>Minimum 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H" sz="1800" spc="300" dirty="0">
                <a:solidFill>
                  <a:srgbClr val="666666"/>
                </a:solidFill>
              </a:rPr>
              <a:t>25% dans les communes de plus de 5000 habitants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H" sz="1800" spc="300" dirty="0">
                <a:solidFill>
                  <a:srgbClr val="666666"/>
                </a:solidFill>
              </a:rPr>
              <a:t>30% dans les communes de 1000 à 5000 habitants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CH" sz="1800" spc="300" dirty="0">
                <a:solidFill>
                  <a:srgbClr val="666666"/>
                </a:solidFill>
              </a:rPr>
              <a:t>35% dans les communes de moins de 1000 habitants</a:t>
            </a:r>
          </a:p>
          <a:p>
            <a:pPr>
              <a:buNone/>
            </a:pPr>
            <a:r>
              <a:rPr lang="fr-CH" sz="1400" spc="300" dirty="0">
                <a:solidFill>
                  <a:srgbClr val="666666"/>
                </a:solidFill>
              </a:rPr>
              <a:t>Charles Guggenheim, Rapport relatif aux langues officielles (projet de loi sur les langues), 1988</a:t>
            </a:r>
          </a:p>
        </p:txBody>
      </p:sp>
    </p:spTree>
    <p:extLst>
      <p:ext uri="{BB962C8B-B14F-4D97-AF65-F5344CB8AC3E}">
        <p14:creationId xmlns:p14="http://schemas.microsoft.com/office/powerpoint/2010/main" val="37358545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8B113-3812-2987-CF55-1919DEDF7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B734AC45-6440-0BC8-BFF1-FFCC20F18DCF}"/>
              </a:ext>
            </a:extLst>
          </p:cNvPr>
          <p:cNvSpPr txBox="1">
            <a:spLocks/>
          </p:cNvSpPr>
          <p:nvPr/>
        </p:nvSpPr>
        <p:spPr>
          <a:xfrm>
            <a:off x="838200" y="5732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1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Critères pour la reconnaissance d’une deuxième langue officielle communale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27E7C235-F314-89D6-D746-B0328FB70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5278"/>
            <a:ext cx="11353800" cy="441610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CH" sz="1800" spc="300" dirty="0">
                <a:solidFill>
                  <a:srgbClr val="666666"/>
                </a:solidFill>
              </a:rPr>
              <a:t>Avis de droit </a:t>
            </a:r>
            <a:r>
              <a:rPr lang="fr-CH" sz="1800" spc="300" dirty="0" err="1">
                <a:solidFill>
                  <a:srgbClr val="666666"/>
                </a:solidFill>
              </a:rPr>
              <a:t>Voyame</a:t>
            </a:r>
            <a:r>
              <a:rPr lang="fr-CH" sz="1800" spc="300" dirty="0">
                <a:solidFill>
                  <a:srgbClr val="666666"/>
                </a:solidFill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CH" sz="1800" spc="300" dirty="0">
                <a:solidFill>
                  <a:srgbClr val="666666"/>
                </a:solidFill>
                <a:highlight>
                  <a:srgbClr val="FFFF00"/>
                </a:highlight>
              </a:rPr>
              <a:t>Premier critère : Composition de la population </a:t>
            </a:r>
            <a:r>
              <a:rPr lang="fr-CH" sz="1800" spc="300" dirty="0">
                <a:solidFill>
                  <a:srgbClr val="666666"/>
                </a:solidFill>
              </a:rPr>
              <a:t>(poids de la minorité)</a:t>
            </a:r>
          </a:p>
          <a:p>
            <a:pPr>
              <a:lnSpc>
                <a:spcPct val="107000"/>
              </a:lnSpc>
            </a:pPr>
            <a:r>
              <a:rPr lang="fr-CH" sz="1800" spc="300" dirty="0">
                <a:solidFill>
                  <a:srgbClr val="666666"/>
                </a:solidFill>
              </a:rPr>
              <a:t>un tiers, ou au moins 30%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1800" spc="300" dirty="0">
                <a:solidFill>
                  <a:srgbClr val="666666"/>
                </a:solidFill>
              </a:rPr>
              <a:t>dans les grandes communes, chiffre absolu, p. ex. 5000 habitants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CH" sz="1800" spc="300" dirty="0">
                <a:solidFill>
                  <a:srgbClr val="666666"/>
                </a:solidFill>
              </a:rPr>
              <a:t>Autres critères : </a:t>
            </a:r>
          </a:p>
          <a:p>
            <a:pPr>
              <a:lnSpc>
                <a:spcPct val="107000"/>
              </a:lnSpc>
            </a:pPr>
            <a:r>
              <a:rPr lang="fr-CH" sz="1800" spc="300" dirty="0">
                <a:solidFill>
                  <a:srgbClr val="666666"/>
                </a:solidFill>
              </a:rPr>
              <a:t>Histoire, stabilité, contiguïté, volonté des habitants, qualité de chef-lieu d’un district bilingue  </a:t>
            </a:r>
          </a:p>
          <a:p>
            <a:pPr>
              <a:lnSpc>
                <a:spcPct val="107000"/>
              </a:lnSpc>
            </a:pPr>
            <a:endParaRPr lang="fr-CH" sz="1800" spc="300" dirty="0">
              <a:solidFill>
                <a:srgbClr val="666666"/>
              </a:solidFill>
            </a:endParaRPr>
          </a:p>
          <a:p>
            <a:pPr>
              <a:buNone/>
            </a:pPr>
            <a:r>
              <a:rPr lang="fr-CH" sz="1400" spc="300" dirty="0">
                <a:solidFill>
                  <a:srgbClr val="666666"/>
                </a:solidFill>
              </a:rPr>
              <a:t>Joseph </a:t>
            </a:r>
            <a:r>
              <a:rPr lang="fr-CH" sz="1400" spc="300" dirty="0" err="1">
                <a:solidFill>
                  <a:srgbClr val="666666"/>
                </a:solidFill>
              </a:rPr>
              <a:t>Voyame</a:t>
            </a:r>
            <a:r>
              <a:rPr lang="fr-CH" sz="1400" spc="300" dirty="0">
                <a:solidFill>
                  <a:srgbClr val="666666"/>
                </a:solidFill>
              </a:rPr>
              <a:t>, Avis de droit au sujet du nouvel article constitutionnel sur les langues officielles inséré dans la Constitution du canton de Fribourg, 1991</a:t>
            </a:r>
          </a:p>
        </p:txBody>
      </p:sp>
    </p:spTree>
    <p:extLst>
      <p:ext uri="{BB962C8B-B14F-4D97-AF65-F5344CB8AC3E}">
        <p14:creationId xmlns:p14="http://schemas.microsoft.com/office/powerpoint/2010/main" val="30738785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A7C3F-8905-094D-A72C-390807B5B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5F052ADF-922A-EFD6-5F61-CE6662C8A351}"/>
              </a:ext>
            </a:extLst>
          </p:cNvPr>
          <p:cNvSpPr txBox="1">
            <a:spLocks/>
          </p:cNvSpPr>
          <p:nvPr/>
        </p:nvSpPr>
        <p:spPr>
          <a:xfrm>
            <a:off x="838200" y="5732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1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Critères pour la reconnaissance d’une deuxième langue officielle communale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C09D3ED0-0E55-8ADA-CBCB-AE00864D8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5278"/>
            <a:ext cx="11353800" cy="441610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CH" sz="1800" spc="300" dirty="0">
                <a:solidFill>
                  <a:srgbClr val="666666"/>
                </a:solidFill>
              </a:rPr>
              <a:t>Rapport </a:t>
            </a:r>
            <a:r>
              <a:rPr lang="fr-CH" sz="1800" spc="300" dirty="0" err="1">
                <a:solidFill>
                  <a:srgbClr val="666666"/>
                </a:solidFill>
              </a:rPr>
              <a:t>Schwaller</a:t>
            </a:r>
            <a:r>
              <a:rPr lang="fr-CH" sz="1800" spc="300" dirty="0">
                <a:solidFill>
                  <a:srgbClr val="666666"/>
                </a:solidFill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CH" sz="1800" spc="300" dirty="0">
                <a:solidFill>
                  <a:srgbClr val="666666"/>
                </a:solidFill>
                <a:highlight>
                  <a:srgbClr val="FFFF00"/>
                </a:highlight>
              </a:rPr>
              <a:t>Critères principaux </a:t>
            </a:r>
            <a:r>
              <a:rPr lang="fr-CH" sz="1800" spc="300" dirty="0">
                <a:solidFill>
                  <a:srgbClr val="666666"/>
                </a:solidFill>
              </a:rPr>
              <a:t>:</a:t>
            </a:r>
          </a:p>
          <a:p>
            <a:pPr>
              <a:lnSpc>
                <a:spcPct val="107000"/>
              </a:lnSpc>
            </a:pPr>
            <a:r>
              <a:rPr lang="fr-CH" sz="1800" spc="300" dirty="0">
                <a:solidFill>
                  <a:srgbClr val="666666"/>
                </a:solidFill>
              </a:rPr>
              <a:t>Importance de la minorité (30% de la population des deux langues officielles)</a:t>
            </a:r>
          </a:p>
          <a:p>
            <a:pPr>
              <a:lnSpc>
                <a:spcPct val="107000"/>
              </a:lnSpc>
            </a:pPr>
            <a:r>
              <a:rPr lang="fr-CH" sz="1800" spc="300" dirty="0">
                <a:solidFill>
                  <a:srgbClr val="666666"/>
                </a:solidFill>
              </a:rPr>
              <a:t>Stabilité (dernier recensement confirmé par les deux recensements précédents)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1800" spc="300" dirty="0">
                <a:solidFill>
                  <a:srgbClr val="666666"/>
                </a:solidFill>
              </a:rPr>
              <a:t>Contiguïté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CH" sz="1800" spc="300" dirty="0">
                <a:solidFill>
                  <a:srgbClr val="666666"/>
                </a:solidFill>
              </a:rPr>
              <a:t>Critères correctifs : </a:t>
            </a: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fr-CH" sz="1800" spc="300" dirty="0">
                <a:solidFill>
                  <a:srgbClr val="666666"/>
                </a:solidFill>
              </a:rPr>
              <a:t>Historicité, volonté des citoyens, pratique communale, qualité de chef-lieu d’une circonscription comprenant des communes de langues française et des communes de langue allemande</a:t>
            </a: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endParaRPr lang="fr-CH" sz="1800" spc="300" dirty="0">
              <a:solidFill>
                <a:srgbClr val="666666"/>
              </a:solidFill>
            </a:endParaRPr>
          </a:p>
          <a:p>
            <a:pPr>
              <a:buNone/>
            </a:pPr>
            <a:r>
              <a:rPr lang="fr-CH" sz="1400" spc="300" dirty="0">
                <a:solidFill>
                  <a:srgbClr val="666666"/>
                </a:solidFill>
              </a:rPr>
              <a:t>Rapport de la Commission d’étude pour l’application de l’article 21 de la Constitution fribourgeoise sur les langues officielles, dit Rapport </a:t>
            </a:r>
            <a:r>
              <a:rPr lang="fr-CH" sz="1400" spc="300" dirty="0" err="1">
                <a:solidFill>
                  <a:srgbClr val="666666"/>
                </a:solidFill>
              </a:rPr>
              <a:t>Schwaller</a:t>
            </a:r>
            <a:r>
              <a:rPr lang="fr-CH" sz="1400" spc="300" dirty="0">
                <a:solidFill>
                  <a:srgbClr val="666666"/>
                </a:solidFill>
              </a:rPr>
              <a:t>, octobre 1993</a:t>
            </a:r>
          </a:p>
        </p:txBody>
      </p:sp>
    </p:spTree>
    <p:extLst>
      <p:ext uri="{BB962C8B-B14F-4D97-AF65-F5344CB8AC3E}">
        <p14:creationId xmlns:p14="http://schemas.microsoft.com/office/powerpoint/2010/main" val="7052501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347759-90AC-B164-82C3-C3D854969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fr-CH" sz="3100" b="1" i="0" u="none" strike="noStrike" kern="1200" cap="none" spc="3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Conséquences d’un bilinguisme institutionnel communal</a:t>
            </a:r>
            <a:br>
              <a:rPr kumimoji="0" lang="fr-CH" sz="3100" b="1" i="0" u="none" strike="noStrike" kern="1200" cap="none" spc="3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143F62-EB53-691A-F141-082F9E881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CH" sz="2200" b="1" spc="300" dirty="0">
                <a:solidFill>
                  <a:srgbClr val="666666"/>
                </a:solidFill>
                <a:latin typeface="Calibri" panose="020F0502020204030204"/>
              </a:rPr>
              <a:t>A</a:t>
            </a:r>
            <a:r>
              <a:rPr kumimoji="0" lang="fr-CH" sz="2200" b="1" i="0" u="none" strike="noStrike" kern="1200" cap="none" spc="30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dministration</a:t>
            </a:r>
            <a:r>
              <a:rPr kumimoji="0" lang="fr-CH" sz="2200" b="1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communale bilingue</a:t>
            </a:r>
            <a:r>
              <a:rPr kumimoji="0" lang="fr-CH" sz="22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dans tous les secteurs (fonctionnement et communication, signalisation et identité visuelle): coût et complexité,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CH" sz="2200" spc="300" dirty="0">
              <a:solidFill>
                <a:srgbClr val="666666"/>
              </a:solidFill>
              <a:latin typeface="Calibri" panose="020F0502020204030204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CH" sz="2200" b="1" spc="300" dirty="0">
                <a:solidFill>
                  <a:srgbClr val="666666"/>
                </a:solidFill>
                <a:latin typeface="Calibri" panose="020F0502020204030204"/>
              </a:rPr>
              <a:t>G</a:t>
            </a:r>
            <a:r>
              <a:rPr kumimoji="0" lang="fr-CH" sz="2200" b="1" i="0" u="none" strike="noStrike" kern="1200" cap="none" spc="30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ouvernance</a:t>
            </a:r>
            <a:r>
              <a:rPr kumimoji="0" lang="fr-CH" sz="2200" b="1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communale bilingue </a:t>
            </a:r>
            <a:r>
              <a:rPr kumimoji="0" lang="fr-CH" sz="22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avec système de traduction (organes politiques),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CH" sz="2200" spc="300" dirty="0">
              <a:solidFill>
                <a:srgbClr val="666666"/>
              </a:solidFill>
              <a:latin typeface="Calibri" panose="020F0502020204030204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CH" sz="2200" b="1" spc="300" dirty="0">
                <a:solidFill>
                  <a:srgbClr val="666666"/>
                </a:solidFill>
                <a:latin typeface="Calibri" panose="020F0502020204030204"/>
              </a:rPr>
              <a:t>O</a:t>
            </a:r>
            <a:r>
              <a:rPr kumimoji="0" lang="fr-CH" sz="2200" b="1" i="0" u="none" strike="noStrike" kern="1200" cap="none" spc="30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rganisation</a:t>
            </a:r>
            <a:r>
              <a:rPr kumimoji="0" lang="fr-CH" sz="2200" b="1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scolaire bilingue </a:t>
            </a:r>
            <a:r>
              <a:rPr kumimoji="0" lang="fr-CH" sz="22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(deux filières et éventuellement une filière bilingue),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CH" sz="2200" b="0" i="0" u="none" strike="noStrike" kern="1200" cap="none" spc="30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CH" sz="2200" b="1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Organisation judiciaire bilingue </a:t>
            </a:r>
            <a:r>
              <a:rPr kumimoji="0" lang="fr-CH" sz="22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 fixation de la langue de la procédure</a:t>
            </a:r>
            <a:r>
              <a:rPr lang="fr-CH" sz="2200" spc="300" dirty="0">
                <a:solidFill>
                  <a:srgbClr val="666666"/>
                </a:solidFill>
                <a:latin typeface="Calibri" panose="020F0502020204030204"/>
              </a:rPr>
              <a:t>.</a:t>
            </a:r>
            <a:endParaRPr kumimoji="0" lang="fr-CH" sz="2200" b="1" i="0" u="none" strike="noStrike" kern="1200" cap="none" spc="30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8766358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8310B-BF9E-92CD-8BF4-7AD03CDC1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6AA5A02B-D1FC-1186-90DA-AAA302EFD6C4}"/>
              </a:ext>
            </a:extLst>
          </p:cNvPr>
          <p:cNvSpPr txBox="1">
            <a:spLocks/>
          </p:cNvSpPr>
          <p:nvPr/>
        </p:nvSpPr>
        <p:spPr>
          <a:xfrm>
            <a:off x="838199" y="573213"/>
            <a:ext cx="1097094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V. </a:t>
            </a:r>
            <a:r>
              <a:rPr lang="fr-CH" sz="28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Brèves remarques sur l’avant-projet de loi cantonale sur les langues officielles et la promotion du bilinguisme 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0184244D-3296-5D2F-454B-2827858FA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51824"/>
            <a:ext cx="10257432" cy="4232963"/>
          </a:xfrm>
        </p:spPr>
        <p:txBody>
          <a:bodyPr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 très longue gestation et une confusion savamment entretenue (de quel bilinguisme parle-t-on?) Lex ville de Fribourg capitale du canton et chef-lieu de district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H" sz="1600" spc="300" dirty="0">
                <a:solidFill>
                  <a:srgbClr val="66666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taux de 10%: 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 communes concernées dans un premier temps: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CH" sz="1600" i="1" u="sng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district de la Sarine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Fribourg, Granges-Paccot, </a:t>
            </a:r>
            <a:r>
              <a:rPr lang="fr-CH" sz="1600" i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Marly (?)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CH" sz="16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Pierrafortscha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CH" sz="1600" i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Villars-sur-Glâne (?) 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CH" sz="1600" i="1" u="sng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district du Lac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CH" sz="16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Courtepin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[déjà bilingue], Cressier, Mont-Vully, </a:t>
            </a:r>
            <a:r>
              <a:rPr lang="fr-CH" sz="16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Courgevaux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CH" sz="16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Meyriez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Morat 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CH" sz="1600" i="1" u="sng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district de la </a:t>
            </a:r>
            <a:r>
              <a:rPr lang="fr-CH" sz="1600" i="1" u="sng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Singine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CH" sz="1600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Tinterrin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CH" sz="1600" spc="300" dirty="0">
                <a:solidFill>
                  <a:srgbClr val="66666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 communes francophones touchées 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[+3 alémaniques + 1 déjà bilingue].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règle de la majorité simple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non prise en considération de la réalité linguistiques des communes et de leurs pratiques ainsi que </a:t>
            </a:r>
            <a:r>
              <a:rPr lang="fr-CH" sz="16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 conséquences financières et politiques 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qui dépassent la commune: </a:t>
            </a:r>
            <a:r>
              <a:rPr lang="fr-CH" sz="16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mauvais accueil de l’avant-projet</a:t>
            </a:r>
            <a:r>
              <a:rPr lang="fr-CH" sz="16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4473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07EEB-0808-BCD2-41EF-7B94FA53B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408B6D-642C-D397-FA7B-E63AA2751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I. De quoi parle-t-on ? Politique linguistique et langue officielle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ADD5A8-B5E9-3028-2763-26AFDEB2B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011293" cy="448090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CH" sz="2200" b="1" spc="300" dirty="0">
              <a:solidFill>
                <a:srgbClr val="666666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CH" sz="2200" b="1" spc="300" dirty="0">
                <a:solidFill>
                  <a:srgbClr val="666666"/>
                </a:solidFill>
              </a:rPr>
              <a:t>Politique linguistique: </a:t>
            </a:r>
            <a:r>
              <a:rPr lang="fr-CH" sz="2200" spc="300" dirty="0">
                <a:solidFill>
                  <a:srgbClr val="666666"/>
                </a:solidFill>
              </a:rPr>
              <a:t>intervention de l’État sur le statut d’une langue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CH" sz="2200" spc="300" dirty="0">
              <a:solidFill>
                <a:srgbClr val="666666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CH" sz="2200" b="1" spc="300" dirty="0">
                <a:solidFill>
                  <a:srgbClr val="666666"/>
                </a:solidFill>
              </a:rPr>
              <a:t>Langue officielle : </a:t>
            </a:r>
            <a:r>
              <a:rPr lang="fr-CH" sz="2200" spc="300" dirty="0">
                <a:solidFill>
                  <a:srgbClr val="666666"/>
                </a:solidFill>
              </a:rPr>
              <a:t>langue juridique reconnue comme langue de communication exclusive des pouvoirs publics, des autorités à différents niveaux </a:t>
            </a:r>
            <a:r>
              <a:rPr lang="fr-CH" sz="2200" b="1" spc="300" dirty="0">
                <a:solidFill>
                  <a:srgbClr val="666666"/>
                </a:solidFill>
              </a:rPr>
              <a:t>= langue de l’État qui donne des droits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CH" sz="2200" b="1" spc="300" dirty="0">
              <a:solidFill>
                <a:srgbClr val="666666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CH" sz="2200" b="1" spc="300" dirty="0">
                <a:solidFill>
                  <a:srgbClr val="666666"/>
                </a:solidFill>
              </a:rPr>
              <a:t>Domaines d’application: </a:t>
            </a:r>
            <a:r>
              <a:rPr lang="fr-CH" sz="2200" spc="300" dirty="0">
                <a:solidFill>
                  <a:srgbClr val="666666"/>
                </a:solidFill>
              </a:rPr>
              <a:t>administration (fonctionnement et communication), gouvernance (organes politiques), organisation scolaire, organisation judiciaire et langue de la procédure, signalisation, identité visuelle.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CH" sz="2200" b="1" spc="300" dirty="0">
              <a:solidFill>
                <a:srgbClr val="666666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CH" sz="2200" spc="300" dirty="0">
              <a:solidFill>
                <a:srgbClr val="666666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CH" sz="1800" b="1" spc="300" dirty="0">
              <a:solidFill>
                <a:srgbClr val="666666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sz="1800" spc="300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96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425CF-749A-9D27-9F49-AA0B9FDC4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C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Avant-projet de loi sur les langues officielles et la promotion du bilinguisme  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fr-CH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extrait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67C5EA-DA5D-5AB0-9644-CA6D71D70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Art. 8  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Communes - Droit de se doter de deux langues officielles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Une commune peut se doter de deux langues officielles si: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a) en application de l'art. 6 al. 3 Cst, elle comprend une minorité linguistique autochtone importante et si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b) en application de l'art. 6 al. 2 Cst, elle est contiguë-e à une commune qui compte deux langues officielles ou dont la langue officielle correspond à sa propre minorité linguistique.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Une commune est réputée comprendre une minorité linguistique autochtone importante lorsque: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a. la proportion de sa population s'exprimant dans l'autre langue officielle dépasse 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10% dans chacune des statistiques disponibles depuis les vingt-cinq dernières années, ou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b. l'utilisation sur le territoire concerné de cette langue officielle est le reflet d'une pratique historique, stable depuis les cinquante dernières années. </a:t>
            </a:r>
            <a:endParaRPr kumimoji="0" lang="fr-CH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2593136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44EF2B-D18C-1CF2-30FD-AAD7B4BF5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100" b="1" spc="300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  <a:ea typeface="+mn-ea"/>
                <a:cs typeface="+mn-cs"/>
              </a:rPr>
              <a:t>POUR OUVRIR LE DEBAT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D84FB2-2241-BDA8-67EE-E5A1AE241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fr-CH" sz="32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devrait être une langue officielle communale au XXIème siècle?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fr-CH" sz="32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fr-CH" i="1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Identité ou intégration?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fr-CH" i="1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Paix des langues par une langue officielle commune ou par la reconnaissance de plusieurs langues officielles juxtaposées (bilinguisme institutionnel avec ses coûts et sa complexité d’application) ?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fr-CH" i="1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Incidences sur le quadrilinguisme suisse et la cohésion nationale?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3404125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85A2A-FCF2-8A94-F25B-95C0C8BE1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49E875-45FD-CC7B-B23C-C87709461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3397" y="767752"/>
            <a:ext cx="9144000" cy="519211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H" sz="4400" b="1" spc="3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</a:rPr>
              <a:t>Merci pour votre attention</a:t>
            </a:r>
            <a:br>
              <a:rPr lang="fr-CH" sz="4400" b="1" spc="3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</a:rPr>
            </a:br>
            <a:br>
              <a:rPr lang="fr-CH" sz="4400" spc="300" dirty="0">
                <a:solidFill>
                  <a:srgbClr val="666666"/>
                </a:solidFill>
                <a:latin typeface="+mn-lt"/>
                <a:ea typeface="+mn-ea"/>
              </a:rPr>
            </a:br>
            <a:b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b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b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br>
              <a:rPr lang="de-DE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r>
              <a:rPr lang="de-DE" sz="1800" spc="300" dirty="0">
                <a:solidFill>
                  <a:srgbClr val="666666"/>
                </a:solidFill>
                <a:latin typeface="+mn-lt"/>
                <a:ea typeface="+mn-ea"/>
              </a:rPr>
              <a:t>Alexandre Papaux</a:t>
            </a:r>
            <a:br>
              <a:rPr lang="de-DE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  <a:t>Conférence de l’Association Défense du français</a:t>
            </a:r>
            <a:b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</a:br>
            <a:r>
              <a:rPr lang="fr-CH" sz="1800" spc="300" dirty="0">
                <a:solidFill>
                  <a:srgbClr val="666666"/>
                </a:solidFill>
                <a:latin typeface="+mn-lt"/>
                <a:ea typeface="+mn-ea"/>
              </a:rPr>
              <a:t>Yverdon-les-Bains, le 14 mars 2026</a:t>
            </a:r>
          </a:p>
        </p:txBody>
      </p:sp>
    </p:spTree>
    <p:extLst>
      <p:ext uri="{BB962C8B-B14F-4D97-AF65-F5344CB8AC3E}">
        <p14:creationId xmlns:p14="http://schemas.microsoft.com/office/powerpoint/2010/main" val="11232928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Police, nombre, ligne&#10;&#10;Description générée automatiquement">
            <a:extLst>
              <a:ext uri="{FF2B5EF4-FFF2-40B4-BE49-F238E27FC236}">
                <a16:creationId xmlns:a16="http://schemas.microsoft.com/office/drawing/2014/main" id="{10F09B6F-CF73-18CA-EC14-0F3C37F439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8463"/>
            <a:ext cx="12192000" cy="4415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7326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FCF473-9D58-CC2F-0158-8B306A6C5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6981"/>
            <a:ext cx="10515600" cy="45719"/>
          </a:xfrm>
        </p:spPr>
        <p:txBody>
          <a:bodyPr>
            <a:normAutofit fontScale="90000"/>
          </a:bodyPr>
          <a:lstStyle/>
          <a:p>
            <a:pPr algn="ctr"/>
            <a:endParaRPr lang="fr-CH" sz="2800" b="1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6CDDBB73-5A95-783D-0A44-98F3B71CFA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8527" y="-739901"/>
            <a:ext cx="13802158" cy="7880635"/>
          </a:xfrm>
        </p:spPr>
      </p:pic>
      <p:pic>
        <p:nvPicPr>
          <p:cNvPr id="14" name="Image 13" descr="Une image contenant texte, Police, blanc&#10;&#10;Description générée automatiquement">
            <a:extLst>
              <a:ext uri="{FF2B5EF4-FFF2-40B4-BE49-F238E27FC236}">
                <a16:creationId xmlns:a16="http://schemas.microsoft.com/office/drawing/2014/main" id="{93EB690F-5B66-19DE-D89E-658C8E890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36" y="6146800"/>
            <a:ext cx="51308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6876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F3C653-BF7F-39E8-8313-B9A78517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Ville de Fribourg  </a:t>
            </a:r>
            <a:br>
              <a:rPr lang="fr-CH" dirty="0"/>
            </a:br>
            <a:r>
              <a:rPr lang="fr-CH" dirty="0"/>
              <a:t>2024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69183D-0390-7945-E45D-44B770827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2057400"/>
            <a:ext cx="4236720" cy="3811588"/>
          </a:xfrm>
        </p:spPr>
        <p:txBody>
          <a:bodyPr/>
          <a:lstStyle/>
          <a:p>
            <a:endParaRPr lang="fr-CH" dirty="0"/>
          </a:p>
          <a:p>
            <a:r>
              <a:rPr lang="fr-CH" b="1" dirty="0"/>
              <a:t>Langue de diffusion </a:t>
            </a:r>
            <a:r>
              <a:rPr lang="fr-CH" dirty="0"/>
              <a:t>choisie par les habitants </a:t>
            </a:r>
            <a:br>
              <a:rPr lang="fr-CH" dirty="0"/>
            </a:br>
            <a:r>
              <a:rPr lang="fr-CH" dirty="0"/>
              <a:t>(établissement + séjour)</a:t>
            </a:r>
          </a:p>
          <a:p>
            <a:endParaRPr lang="fr-CH" dirty="0"/>
          </a:p>
          <a:p>
            <a:r>
              <a:rPr lang="fr-CH" sz="1800" b="1" dirty="0"/>
              <a:t>Français : 85.74 % - Allemand : 14.26 %</a:t>
            </a:r>
          </a:p>
          <a:p>
            <a:endParaRPr lang="fr-CH" sz="1800" b="1" dirty="0"/>
          </a:p>
          <a:p>
            <a:r>
              <a:rPr lang="fr-CH" sz="1800" dirty="0"/>
              <a:t>6 citoyens sur 7 optent pour le français,</a:t>
            </a:r>
          </a:p>
          <a:p>
            <a:r>
              <a:rPr lang="fr-CH" sz="1800" dirty="0"/>
              <a:t>1 sur 7 pour l’allemand</a:t>
            </a:r>
          </a:p>
          <a:p>
            <a:endParaRPr lang="fr-CH" b="1" dirty="0"/>
          </a:p>
          <a:p>
            <a:pPr algn="r"/>
            <a:r>
              <a:rPr lang="fr-CH" sz="1100" dirty="0"/>
              <a:t>Graphique CRPF</a:t>
            </a:r>
          </a:p>
        </p:txBody>
      </p:sp>
      <p:pic>
        <p:nvPicPr>
          <p:cNvPr id="9" name="Image 8" descr="Une image contenant texte, ciel, nuage, arbre&#10;&#10;Description générée automatiquement">
            <a:extLst>
              <a:ext uri="{FF2B5EF4-FFF2-40B4-BE49-F238E27FC236}">
                <a16:creationId xmlns:a16="http://schemas.microsoft.com/office/drawing/2014/main" id="{0380C76C-3799-7D78-75E6-38008AD1D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7346" y="-372424"/>
            <a:ext cx="5021027" cy="760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957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14086-B93F-2D3C-D499-97DD63028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03C094-5F18-73DE-B83C-454FEAD8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II. Trois principes de base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43EC4C-6230-89A5-F743-5D5A291D3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03280" cy="4351338"/>
          </a:xfrm>
        </p:spPr>
        <p:txBody>
          <a:bodyPr>
            <a:noAutofit/>
          </a:bodyPr>
          <a:lstStyle/>
          <a:p>
            <a:r>
              <a:rPr lang="fr-CH" sz="2200" spc="300" dirty="0">
                <a:solidFill>
                  <a:srgbClr val="666666"/>
                </a:solidFill>
              </a:rPr>
              <a:t>Si l’État doit être laïc, il ne peut pas être muet (Astrid von </a:t>
            </a:r>
            <a:r>
              <a:rPr lang="fr-CH" sz="2200" spc="300" dirty="0" err="1">
                <a:solidFill>
                  <a:srgbClr val="666666"/>
                </a:solidFill>
              </a:rPr>
              <a:t>Busekist</a:t>
            </a:r>
            <a:r>
              <a:rPr lang="fr-CH" sz="2200" spc="300" dirty="0">
                <a:solidFill>
                  <a:srgbClr val="666666"/>
                </a:solidFill>
              </a:rPr>
              <a:t>)</a:t>
            </a:r>
          </a:p>
          <a:p>
            <a:pPr marL="0" indent="0">
              <a:buNone/>
            </a:pPr>
            <a:endParaRPr lang="fr-CH" sz="2200" spc="300" dirty="0">
              <a:solidFill>
                <a:srgbClr val="666666"/>
              </a:solidFill>
            </a:endParaRPr>
          </a:p>
          <a:p>
            <a:r>
              <a:rPr lang="fr-CH" sz="2200" spc="300" dirty="0">
                <a:solidFill>
                  <a:srgbClr val="666666"/>
                </a:solidFill>
              </a:rPr>
              <a:t>La réflexion du juriste commence là où finit celle de l’historien, du politologue, du sociolinguiste et autres spécialistes. </a:t>
            </a:r>
          </a:p>
          <a:p>
            <a:pPr marL="0" indent="0">
              <a:buNone/>
            </a:pPr>
            <a:endParaRPr lang="fr-CH" sz="2200" spc="300" dirty="0">
              <a:solidFill>
                <a:srgbClr val="666666"/>
              </a:solidFill>
            </a:endParaRPr>
          </a:p>
          <a:p>
            <a:r>
              <a:rPr lang="fr-CH" sz="2200" spc="300" dirty="0">
                <a:solidFill>
                  <a:srgbClr val="666666"/>
                </a:solidFill>
              </a:rPr>
              <a:t>«Le droit ne décrit pas, ni ne prédit: il prescrit» (Pierre Foucher)</a:t>
            </a:r>
          </a:p>
        </p:txBody>
      </p:sp>
    </p:spTree>
    <p:extLst>
      <p:ext uri="{BB962C8B-B14F-4D97-AF65-F5344CB8AC3E}">
        <p14:creationId xmlns:p14="http://schemas.microsoft.com/office/powerpoint/2010/main" val="356152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F91B0-5F6C-2183-FC9D-CBAA1B2F5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237CDD-19C1-8F01-8512-23115D666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Jurisprudence du Tribunal fédéral (ATF 128 IV 34 </a:t>
            </a:r>
            <a:r>
              <a:rPr lang="fr-FR" sz="3000" b="1" spc="3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consid</a:t>
            </a:r>
            <a:r>
              <a:rPr lang="fr-FR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. 2a)</a:t>
            </a:r>
            <a:endParaRPr lang="fr-CH" sz="3000" b="1" spc="3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057E61-3A2B-321A-BDF4-64E228D40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03280" cy="435133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fr-FR" sz="2200" spc="300" dirty="0">
              <a:solidFill>
                <a:srgbClr val="666666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200" spc="300" dirty="0">
                <a:solidFill>
                  <a:srgbClr val="666666"/>
                </a:solidFill>
              </a:rPr>
              <a:t>« Dans les rapports avec les autorités […] </a:t>
            </a:r>
            <a:r>
              <a:rPr lang="fr-FR" sz="2200" b="1" spc="300" dirty="0">
                <a:solidFill>
                  <a:srgbClr val="666666"/>
                </a:solidFill>
              </a:rPr>
              <a:t>il n'existe en principe aucun droit à communiquer […] dans une autre langue que la langue officielle. Celle-ci est elle-même liée au principe de la territorialité, au sens où elle correspond normalement à la langue qui est parlée dans le territoire concerné</a:t>
            </a:r>
            <a:r>
              <a:rPr lang="fr-FR" sz="2200" spc="300" dirty="0">
                <a:solidFill>
                  <a:srgbClr val="666666"/>
                </a:solidFill>
              </a:rPr>
              <a:t>.»</a:t>
            </a:r>
          </a:p>
          <a:p>
            <a:pPr algn="just">
              <a:lnSpc>
                <a:spcPct val="150000"/>
              </a:lnSpc>
            </a:pPr>
            <a:endParaRPr lang="fr-FR" sz="2200" spc="300" dirty="0">
              <a:solidFill>
                <a:srgbClr val="666666"/>
              </a:solidFill>
            </a:endParaRPr>
          </a:p>
          <a:p>
            <a:pPr marL="0" indent="0" algn="just">
              <a:buNone/>
            </a:pPr>
            <a:r>
              <a:rPr lang="fr-FR" sz="2200" spc="300" dirty="0">
                <a:solidFill>
                  <a:srgbClr val="666666"/>
                </a:solidFill>
              </a:rPr>
              <a:t>cf. également ATF 136 I 149 </a:t>
            </a:r>
            <a:r>
              <a:rPr lang="fr-FR" sz="2200" spc="300" dirty="0" err="1">
                <a:solidFill>
                  <a:srgbClr val="666666"/>
                </a:solidFill>
              </a:rPr>
              <a:t>consid</a:t>
            </a:r>
            <a:r>
              <a:rPr lang="fr-FR" sz="2200" spc="300" dirty="0">
                <a:solidFill>
                  <a:srgbClr val="666666"/>
                </a:solidFill>
              </a:rPr>
              <a:t>. 4.3 et 139  I 229.</a:t>
            </a:r>
            <a:endParaRPr lang="fr-CH" sz="2200" spc="300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165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9AE99-E7F7-CCA7-72AF-C5D323DA0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21A116-C06F-7632-4AF8-AB7C3C7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III. La langue officielle </a:t>
            </a:r>
            <a:r>
              <a:rPr lang="fr-FR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 cantons et des communes en Suisse: bref tour d’horizon</a:t>
            </a:r>
            <a:endParaRPr lang="fr-CH" sz="3000" b="1" spc="3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A10E1F-50C8-3EEC-C6E5-0FF37C765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03280" cy="4351338"/>
          </a:xfrm>
        </p:spPr>
        <p:txBody>
          <a:bodyPr>
            <a:noAutofit/>
          </a:bodyPr>
          <a:lstStyle/>
          <a:p>
            <a:r>
              <a:rPr lang="fr-CH" sz="2000" spc="300" dirty="0">
                <a:solidFill>
                  <a:srgbClr val="666666"/>
                </a:solidFill>
              </a:rPr>
              <a:t>Sur </a:t>
            </a:r>
            <a:r>
              <a:rPr lang="fr-CH" sz="2000" b="1" spc="300" dirty="0">
                <a:solidFill>
                  <a:srgbClr val="666666"/>
                </a:solidFill>
              </a:rPr>
              <a:t>les  26 cantons </a:t>
            </a:r>
            <a:r>
              <a:rPr lang="fr-CH" sz="2000" spc="300" dirty="0">
                <a:solidFill>
                  <a:srgbClr val="666666"/>
                </a:solidFill>
              </a:rPr>
              <a:t>que compte la Suisse </a:t>
            </a:r>
          </a:p>
          <a:p>
            <a:pPr marL="0" indent="0">
              <a:buNone/>
            </a:pPr>
            <a:r>
              <a:rPr lang="fr-CH" sz="2000" b="1" spc="300" dirty="0">
                <a:solidFill>
                  <a:srgbClr val="666666"/>
                </a:solidFill>
              </a:rPr>
              <a:t>	- 22 cantons sont officiellement et institutionnellement unilingues</a:t>
            </a:r>
            <a:r>
              <a:rPr lang="fr-CH" sz="2000" spc="300" dirty="0">
                <a:solidFill>
                  <a:srgbClr val="666666"/>
                </a:solidFill>
              </a:rPr>
              <a:t>. </a:t>
            </a:r>
          </a:p>
          <a:p>
            <a:pPr marL="0" indent="0">
              <a:buNone/>
            </a:pPr>
            <a:r>
              <a:rPr lang="fr-CH" sz="2000" spc="300" dirty="0">
                <a:solidFill>
                  <a:srgbClr val="666666"/>
                </a:solidFill>
              </a:rPr>
              <a:t>		- 17 ont adopté l’allemand comme langue officielle</a:t>
            </a:r>
          </a:p>
          <a:p>
            <a:pPr marL="0" indent="0">
              <a:buNone/>
            </a:pPr>
            <a:r>
              <a:rPr lang="fr-CH" sz="2000" spc="300" dirty="0">
                <a:solidFill>
                  <a:srgbClr val="666666"/>
                </a:solidFill>
              </a:rPr>
              <a:t>		- 4  le français (Genève, Jura, Neuchâtel et Vaud)</a:t>
            </a:r>
          </a:p>
          <a:p>
            <a:pPr marL="0" indent="0">
              <a:buNone/>
            </a:pPr>
            <a:r>
              <a:rPr lang="fr-CH" sz="2000" spc="300" dirty="0">
                <a:solidFill>
                  <a:srgbClr val="666666"/>
                </a:solidFill>
              </a:rPr>
              <a:t>		- 1 l’italien (le Tessin)</a:t>
            </a:r>
          </a:p>
          <a:p>
            <a:pPr marL="0" indent="0">
              <a:buNone/>
            </a:pPr>
            <a:r>
              <a:rPr lang="fr-CH" sz="2000" spc="300" dirty="0">
                <a:solidFill>
                  <a:srgbClr val="666666"/>
                </a:solidFill>
              </a:rPr>
              <a:t>	- </a:t>
            </a:r>
            <a:r>
              <a:rPr lang="fr-CH" sz="2000" b="1" spc="300" dirty="0">
                <a:solidFill>
                  <a:srgbClr val="666666"/>
                </a:solidFill>
              </a:rPr>
              <a:t>3 cantons sont officiellement bilingues</a:t>
            </a:r>
            <a:r>
              <a:rPr lang="fr-CH" sz="2000" spc="300" dirty="0">
                <a:solidFill>
                  <a:srgbClr val="666666"/>
                </a:solidFill>
              </a:rPr>
              <a:t>, français-allemand 		(Fribourg et 	Valais) et allemand-français (Berne). </a:t>
            </a:r>
          </a:p>
          <a:p>
            <a:pPr marL="0" indent="0">
              <a:buNone/>
            </a:pPr>
            <a:r>
              <a:rPr lang="fr-CH" sz="2000" spc="300" dirty="0">
                <a:solidFill>
                  <a:srgbClr val="666666"/>
                </a:solidFill>
              </a:rPr>
              <a:t>	- Enfin, </a:t>
            </a:r>
            <a:r>
              <a:rPr lang="fr-CH" sz="2000" b="1" spc="300" dirty="0">
                <a:solidFill>
                  <a:srgbClr val="666666"/>
                </a:solidFill>
              </a:rPr>
              <a:t>le canton des Grisons </a:t>
            </a:r>
            <a:r>
              <a:rPr lang="fr-CH" sz="2000" spc="300" dirty="0">
                <a:solidFill>
                  <a:srgbClr val="666666"/>
                </a:solidFill>
              </a:rPr>
              <a:t>est le seul canton suisse à 			reconnaître </a:t>
            </a:r>
            <a:r>
              <a:rPr lang="fr-CH" sz="2000" b="1" spc="300" dirty="0">
                <a:solidFill>
                  <a:srgbClr val="666666"/>
                </a:solidFill>
              </a:rPr>
              <a:t>trois langues officielles </a:t>
            </a:r>
            <a:r>
              <a:rPr lang="fr-CH" sz="2000" spc="300" dirty="0">
                <a:solidFill>
                  <a:srgbClr val="666666"/>
                </a:solidFill>
              </a:rPr>
              <a:t>(l’allemand, le romanche et 		l’italien).</a:t>
            </a:r>
          </a:p>
        </p:txBody>
      </p:sp>
    </p:spTree>
    <p:extLst>
      <p:ext uri="{BB962C8B-B14F-4D97-AF65-F5344CB8AC3E}">
        <p14:creationId xmlns:p14="http://schemas.microsoft.com/office/powerpoint/2010/main" val="114336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F29CE1-5B8B-D467-9EDD-574A61BCF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CH" sz="3000" b="1" i="0" u="none" strike="noStrike" kern="1200" cap="none" spc="3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III. La langue officielle </a:t>
            </a:r>
            <a:r>
              <a:rPr kumimoji="0" lang="fr-FR" sz="3000" b="1" i="0" u="none" strike="noStrike" kern="1200" cap="none" spc="3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des cantons et des communes en Suisse: bref tour d’horizon (suite)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5B6E58-E6AF-CF8C-ED04-EB96D15D5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H" sz="2000" b="1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L’unilinguisme officiel est encore plus marqué au niveau des communes </a:t>
            </a:r>
            <a:r>
              <a:rPr kumimoji="0" lang="fr-CH" sz="20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puisque </a:t>
            </a:r>
            <a:r>
              <a:rPr kumimoji="0" lang="fr-CH" sz="2000" b="1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sur les 2’121 communes de Suisse</a:t>
            </a:r>
            <a:r>
              <a:rPr kumimoji="0" lang="fr-CH" sz="20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fr-CH" sz="2000" b="1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seulement sont bilingues français-allemand </a:t>
            </a:r>
            <a:r>
              <a:rPr kumimoji="0" lang="fr-CH" sz="20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soit Bienne/Biel et </a:t>
            </a:r>
            <a:r>
              <a:rPr kumimoji="0" lang="fr-CH" sz="2000" b="0" i="0" u="none" strike="noStrike" kern="1200" cap="none" spc="30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Evilard</a:t>
            </a:r>
            <a:r>
              <a:rPr kumimoji="0" lang="fr-CH" sz="20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/</a:t>
            </a:r>
            <a:r>
              <a:rPr kumimoji="0" lang="fr-CH" sz="2000" b="0" i="0" u="none" strike="noStrike" kern="1200" cap="none" spc="30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Leutenburg</a:t>
            </a:r>
            <a:r>
              <a:rPr kumimoji="0" lang="fr-CH" sz="20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dans le canton de Berne qui compte 334 communes et </a:t>
            </a:r>
            <a:r>
              <a:rPr kumimoji="0" lang="fr-CH" sz="2000" b="0" i="0" u="none" strike="noStrike" kern="1200" cap="none" spc="30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Courtepin</a:t>
            </a:r>
            <a:r>
              <a:rPr kumimoji="0" lang="fr-CH" sz="2000" b="0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dans le canton de Fribourg qui compte 119 communes.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CH" sz="1600" b="1" spc="300" dirty="0">
                <a:solidFill>
                  <a:srgbClr val="666666"/>
                </a:solidFill>
                <a:highlight>
                  <a:srgbClr val="FFFF00"/>
                </a:highlight>
                <a:latin typeface="Calibri" panose="020F0502020204030204"/>
              </a:rPr>
              <a:t>Principe: une commune une langue; l’exception: le bilinguisme institutionnel</a:t>
            </a:r>
            <a:r>
              <a:rPr kumimoji="0" lang="fr-CH" sz="1600" b="1" i="0" u="none" strike="noStrike" kern="1200" cap="none" spc="30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  <a:p>
            <a:pPr marL="0" indent="0"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91129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AB778-C8B8-3CE2-B746-F165D687C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9354EB-0494-724D-55FA-DEA7A2267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Quelques constatations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B5AB46-0F93-0BC4-BF3E-047CC8602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37520" cy="4867783"/>
          </a:xfrm>
        </p:spPr>
        <p:txBody>
          <a:bodyPr>
            <a:normAutofit/>
          </a:bodyPr>
          <a:lstStyle/>
          <a:p>
            <a:r>
              <a:rPr lang="fr-CH" sz="2200" b="1" spc="300" dirty="0">
                <a:solidFill>
                  <a:srgbClr val="666666"/>
                </a:solidFill>
              </a:rPr>
              <a:t>Le fait qu’un canton soit officiellement/institutionnellement plurilingue n’implique pas que toutes ses communes soient officiellement plurilingues: </a:t>
            </a:r>
            <a:r>
              <a:rPr lang="fr-CH" sz="2200" b="1" spc="300" dirty="0">
                <a:solidFill>
                  <a:srgbClr val="666666"/>
                </a:solidFill>
                <a:highlight>
                  <a:srgbClr val="FFFF00"/>
                </a:highlight>
              </a:rPr>
              <a:t>application du principe de la territorialité</a:t>
            </a:r>
            <a:r>
              <a:rPr lang="fr-CH" sz="2200" b="1" spc="300" dirty="0">
                <a:solidFill>
                  <a:srgbClr val="666666"/>
                </a:solidFill>
              </a:rPr>
              <a:t> </a:t>
            </a:r>
            <a:r>
              <a:rPr lang="fr-CH" sz="2200" spc="300" dirty="0">
                <a:solidFill>
                  <a:srgbClr val="666666"/>
                </a:solidFill>
              </a:rPr>
              <a:t>Ex. aucune commune valaisanne n’est bilingue</a:t>
            </a:r>
          </a:p>
          <a:p>
            <a:r>
              <a:rPr lang="fr-CH" sz="2200" b="1" spc="300" dirty="0">
                <a:solidFill>
                  <a:srgbClr val="666666"/>
                </a:solidFill>
              </a:rPr>
              <a:t>De même le fait qu’une commune soit également la capitale d’un canton plurilingue n’implique pas que cette commune soit elle-même officiellement plurilingue</a:t>
            </a:r>
            <a:r>
              <a:rPr lang="fr-CH" sz="2200" spc="300" dirty="0">
                <a:solidFill>
                  <a:srgbClr val="666666"/>
                </a:solidFill>
              </a:rPr>
              <a:t> Ex. Fribourg, Sion et Berne ne sont pas officiellement bilingues (nom des gares OFT = langues officielles locales de la région desservie)</a:t>
            </a:r>
          </a:p>
          <a:p>
            <a:r>
              <a:rPr lang="fr-CH" sz="2200" b="1" spc="300" dirty="0">
                <a:solidFill>
                  <a:srgbClr val="666666"/>
                </a:solidFill>
              </a:rPr>
              <a:t>Enfin, une commune officiellement unilingue peut offrir des facilités à une minorité autochtone</a:t>
            </a:r>
            <a:r>
              <a:rPr lang="fr-CH" sz="2200" spc="300" dirty="0">
                <a:solidFill>
                  <a:srgbClr val="666666"/>
                </a:solidFill>
              </a:rPr>
              <a:t> </a:t>
            </a:r>
            <a:r>
              <a:rPr lang="fr-CH" sz="2200" b="1" spc="300" dirty="0">
                <a:solidFill>
                  <a:srgbClr val="666666"/>
                </a:solidFill>
              </a:rPr>
              <a:t>tout en ne reconnaissant qu’une seule langue officielle</a:t>
            </a:r>
            <a:r>
              <a:rPr lang="fr-CH" sz="2200" spc="300" dirty="0">
                <a:solidFill>
                  <a:srgbClr val="666666"/>
                </a:solidFill>
              </a:rPr>
              <a:t>, soit celle de la majorité de sa population. </a:t>
            </a:r>
          </a:p>
        </p:txBody>
      </p:sp>
    </p:spTree>
    <p:extLst>
      <p:ext uri="{BB962C8B-B14F-4D97-AF65-F5344CB8AC3E}">
        <p14:creationId xmlns:p14="http://schemas.microsoft.com/office/powerpoint/2010/main" val="259763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F9BF6-702C-D9F3-738E-E591EB02A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45D7E34F-B4E9-FB34-A597-A38EB1E9B3D0}"/>
              </a:ext>
            </a:extLst>
          </p:cNvPr>
          <p:cNvSpPr txBox="1">
            <a:spLocks/>
          </p:cNvSpPr>
          <p:nvPr/>
        </p:nvSpPr>
        <p:spPr>
          <a:xfrm>
            <a:off x="838200" y="573213"/>
            <a:ext cx="107722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III. </a:t>
            </a:r>
            <a:r>
              <a:rPr lang="fr-FR" sz="3000" b="1" spc="3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Les dispositions constitutionnelles de la Confédération et des cantons romands(sauf Fribourg) ainsi que du canton de Berne</a:t>
            </a:r>
            <a:endParaRPr lang="fr-CH" sz="3000" b="1" spc="3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76AB286F-0BC9-BAED-C274-BE18F28FA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01165"/>
            <a:ext cx="10772274" cy="4901499"/>
          </a:xfrm>
        </p:spPr>
        <p:txBody>
          <a:bodyPr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Constitution </a:t>
            </a:r>
            <a:r>
              <a:rPr lang="en-US" sz="20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fédérale</a:t>
            </a: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du 18 </a:t>
            </a:r>
            <a:r>
              <a:rPr lang="en-US" sz="2000" b="1" spc="300" dirty="0" err="1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avril</a:t>
            </a:r>
            <a:r>
              <a:rPr lang="en-US" sz="20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1999</a:t>
            </a:r>
          </a:p>
          <a:p>
            <a:pPr marL="0" indent="0">
              <a:buNone/>
            </a:pP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70 Langues</a:t>
            </a:r>
          </a:p>
          <a:p>
            <a:pPr marL="0" indent="0">
              <a:buNone/>
            </a:pPr>
            <a:r>
              <a:rPr lang="fr-CH" sz="18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spc="300" dirty="0">
                <a:solidFill>
                  <a:srgbClr val="66666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langues officielles de la Confédération </a:t>
            </a: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sont l’allemand, le français et l’italien. Le romanche est aussi langue officielle pour les rapports que la Confédération entretient avec les personnes de langue romanche.</a:t>
            </a:r>
          </a:p>
          <a:p>
            <a:pPr marL="0" indent="0">
              <a:buNone/>
            </a:pPr>
            <a:r>
              <a:rPr lang="fr-CH" sz="18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1800" spc="300" dirty="0">
                <a:solidFill>
                  <a:srgbClr val="66666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cantons déterminent leurs langues officielles</a:t>
            </a: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Afin de préserver l’harmonie entre les communautés linguistiques, </a:t>
            </a:r>
            <a:r>
              <a:rPr lang="fr-CH" sz="1800" b="1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ils veillent à la répartition territoriale traditionnelle des langues et prennent en considération les minorités linguistiques autochtones</a:t>
            </a: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.(</a:t>
            </a:r>
            <a:r>
              <a:rPr lang="fr-CH" sz="1800" i="1" u="sng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Définition du principe de la territorialité des langues)</a:t>
            </a:r>
          </a:p>
          <a:p>
            <a:pPr marL="0" indent="0">
              <a:buNone/>
            </a:pPr>
            <a:r>
              <a:rPr lang="fr-CH" sz="18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 Confédération et les cantons encouragent la compréhension et les échanges entre les communautés linguistiques.</a:t>
            </a:r>
          </a:p>
          <a:p>
            <a:pPr marL="0" indent="0">
              <a:buNone/>
            </a:pPr>
            <a:r>
              <a:rPr lang="fr-CH" sz="18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 Confédération soutient les cantons plurilingues dans l’exécution de leurs tâches particulières.</a:t>
            </a:r>
          </a:p>
          <a:p>
            <a:pPr marL="0" indent="0">
              <a:buNone/>
            </a:pPr>
            <a:r>
              <a:rPr lang="fr-CH" sz="1800" spc="300" baseline="300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fr-CH" sz="1800" spc="300" dirty="0">
                <a:solidFill>
                  <a:srgbClr val="6666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 Confédération soutient les mesures prises par les cantons des Grisons et du Tessin pour sauvegarder et promouvoir le romanche et l’italien.</a:t>
            </a:r>
            <a:endParaRPr lang="en-US" sz="1800" spc="300" dirty="0">
              <a:solidFill>
                <a:srgbClr val="6666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481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2941</Words>
  <Application>Microsoft Office PowerPoint</Application>
  <PresentationFormat>Grand écran</PresentationFormat>
  <Paragraphs>220</Paragraphs>
  <Slides>35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35</vt:i4>
      </vt:variant>
    </vt:vector>
  </HeadingPairs>
  <TitlesOfParts>
    <vt:vector size="44" baseType="lpstr">
      <vt:lpstr>Aptos</vt:lpstr>
      <vt:lpstr>Aptos Display</vt:lpstr>
      <vt:lpstr>Arial</vt:lpstr>
      <vt:lpstr>Calibri</vt:lpstr>
      <vt:lpstr>Calibri Light</vt:lpstr>
      <vt:lpstr>Courier New</vt:lpstr>
      <vt:lpstr>Times New Roman</vt:lpstr>
      <vt:lpstr>Thème Office</vt:lpstr>
      <vt:lpstr>1_Thème Office</vt:lpstr>
      <vt:lpstr>Comment définir la ou les langues officielles d’une commune et quelles en sont les conséquences ? L’exemple du canton bilingue de Fribourg    Alexandre Papaux Conférence de l’Association Défense du français Yverdon-les-Bains, le 14 mars 2026</vt:lpstr>
      <vt:lpstr>Plan</vt:lpstr>
      <vt:lpstr>I. De quoi parle-t-on ? Politique linguistique et langue officielle</vt:lpstr>
      <vt:lpstr>II. Trois principes de base</vt:lpstr>
      <vt:lpstr>Jurisprudence du Tribunal fédéral (ATF 128 IV 34 consid. 2a)</vt:lpstr>
      <vt:lpstr>III. La langue officielle des cantons et des communes en Suisse: bref tour d’horizon</vt:lpstr>
      <vt:lpstr>III. La langue officielle des cantons et des communes en Suisse: bref tour d’horizon (suite)</vt:lpstr>
      <vt:lpstr>Quelques constatations</vt:lpstr>
      <vt:lpstr>Présentation PowerPoint</vt:lpstr>
      <vt:lpstr>Constitutions cantonales romandes avec une seule langue officielle (y.c pour les communes)</vt:lpstr>
      <vt:lpstr>Constitutions cantonales romandes avec une seule langue officielle</vt:lpstr>
      <vt:lpstr>Constitutions cantonales avec deux langues officielles (application du principe de la territorialité des langues)</vt:lpstr>
      <vt:lpstr>Constitutions cantonales avec deux langues officielles</vt:lpstr>
      <vt:lpstr>IV. La langue française dans le canton de Fribourg</vt:lpstr>
      <vt:lpstr>IV. La langue française dans le canton de Fribourg</vt:lpstr>
      <vt:lpstr>Présentation PowerPoint</vt:lpstr>
      <vt:lpstr>Quelques chiffres</vt:lpstr>
      <vt:lpstr>Quelques chiffres</vt:lpstr>
      <vt:lpstr>Site intéressant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Conséquences d’un bilinguisme institutionnel communal </vt:lpstr>
      <vt:lpstr>Présentation PowerPoint</vt:lpstr>
      <vt:lpstr>Avant-projet de loi sur les langues officielles et la promotion du bilinguisme  (extrait)</vt:lpstr>
      <vt:lpstr>POUR OUVRIR LE DEBAT</vt:lpstr>
      <vt:lpstr>Merci pour votre attention      Alexandre Papaux Conférence de l’Association Défense du français Yverdon-les-Bains, le 14 mars 2026</vt:lpstr>
      <vt:lpstr>Présentation PowerPoint</vt:lpstr>
      <vt:lpstr>Présentation PowerPoint</vt:lpstr>
      <vt:lpstr>Ville de Fribourg  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L’intervention de l’État sur la langue en droit suisse : cadre constitutionnel, domaines d’application et limites en matière d’usage de la langue française   Alexandre Papaux  La politique linguistique de Corpus comme politique publique, Colloque organisé par le réseau OPALE, Bienne 6 novembre 2024</dc:title>
  <dc:creator>Alexandre Papaux</dc:creator>
  <cp:lastModifiedBy>Alexandre Papaux</cp:lastModifiedBy>
  <cp:revision>119</cp:revision>
  <cp:lastPrinted>2026-03-10T16:49:52Z</cp:lastPrinted>
  <dcterms:created xsi:type="dcterms:W3CDTF">2024-10-29T13:54:11Z</dcterms:created>
  <dcterms:modified xsi:type="dcterms:W3CDTF">2026-04-27T15:33:24Z</dcterms:modified>
</cp:coreProperties>
</file>